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y="5143500" cx="9144000"/>
  <p:notesSz cx="6858000" cy="9144000"/>
  <p:embeddedFontLst>
    <p:embeddedFont>
      <p:font typeface="Anton"/>
      <p:regular r:id="rId92"/>
    </p:embeddedFont>
    <p:embeddedFont>
      <p:font typeface="Didact Gothic"/>
      <p:regular r:id="rId93"/>
    </p:embeddedFont>
    <p:embeddedFont>
      <p:font typeface="Helvetica Neue"/>
      <p:regular r:id="rId94"/>
      <p:bold r:id="rId95"/>
      <p:italic r:id="rId96"/>
      <p:boldItalic r:id="rId97"/>
    </p:embeddedFont>
    <p:embeddedFont>
      <p:font typeface="Helvetica Neue Light"/>
      <p:regular r:id="rId98"/>
      <p:bold r:id="rId99"/>
      <p:italic r:id="rId100"/>
      <p:boldItalic r:id="rId101"/>
    </p:embeddedFont>
    <p:embeddedFont>
      <p:font typeface="DM Sans"/>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1507D3-3113-45A4-BFA2-3350EBB84662}">
  <a:tblStyle styleId="{8E1507D3-3113-45A4-BFA2-3350EBB84662}"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DMSans-boldItalic.fntdata"/><Relationship Id="rId104" Type="http://schemas.openxmlformats.org/officeDocument/2006/relationships/font" Target="fonts/DMSans-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DMSans-bold.fntdata"/><Relationship Id="rId102" Type="http://schemas.openxmlformats.org/officeDocument/2006/relationships/font" Target="fonts/DMSans-regular.fntdata"/><Relationship Id="rId101" Type="http://schemas.openxmlformats.org/officeDocument/2006/relationships/font" Target="fonts/HelveticaNeueLight-boldItalic.fntdata"/><Relationship Id="rId100" Type="http://schemas.openxmlformats.org/officeDocument/2006/relationships/font" Target="fonts/HelveticaNeue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4.xml"/><Relationship Id="rId99" Type="http://schemas.openxmlformats.org/officeDocument/2006/relationships/font" Target="fonts/HelveticaNeueLight-bold.fntdata"/><Relationship Id="rId10" Type="http://schemas.openxmlformats.org/officeDocument/2006/relationships/slide" Target="slides/slide3.xml"/><Relationship Id="rId98" Type="http://schemas.openxmlformats.org/officeDocument/2006/relationships/font" Target="fonts/HelveticaNeueLigh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DidactGothic-regular.fntdata"/><Relationship Id="rId92" Type="http://schemas.openxmlformats.org/officeDocument/2006/relationships/font" Target="fonts/Anton-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2/" TargetMode="External"/><Relationship Id="rId3" Type="http://schemas.openxmlformats.org/officeDocument/2006/relationships/hyperlink" Target="https://git-scm.com/book/es/v2/"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fc4f276e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3fc4f276e1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fc4f276e1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fc4f276e1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fc4f276e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3fc4f276e1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fc4f276e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3fc4f276e1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rgbClr val="333333"/>
                </a:solidFill>
                <a:latin typeface="DM Sans"/>
                <a:ea typeface="DM Sans"/>
                <a:cs typeface="DM Sans"/>
                <a:sym typeface="DM Sans"/>
              </a:rPr>
              <a:t>Git es uno de los sistemas de control de versiones más populares entre los desarrolladores. Y parte de la culpa de su popularidad la tiene GitHub, un excelente </a:t>
            </a:r>
            <a:r>
              <a:rPr b="1" lang="es">
                <a:solidFill>
                  <a:srgbClr val="333333"/>
                </a:solidFill>
                <a:latin typeface="DM Sans"/>
                <a:ea typeface="DM Sans"/>
                <a:cs typeface="DM Sans"/>
                <a:sym typeface="DM Sans"/>
              </a:rPr>
              <a:t>servicio de alojamiento de repositorios de software con este sistema</a:t>
            </a:r>
            <a:r>
              <a:rPr lang="es">
                <a:solidFill>
                  <a:srgbClr val="333333"/>
                </a:solidFill>
                <a:latin typeface="DM Sans"/>
                <a:ea typeface="DM Sans"/>
                <a:cs typeface="DM Sans"/>
                <a:sym typeface="DM Sans"/>
              </a:rPr>
              <a:t>, que lejos de quedarse en esta funcionalidad, ofrece hoy en día un conjunto de características muy útiles para el trabajo en equipo.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fc4f276e1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3fc4f276e1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8fb22ff5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8fb22ff5b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fc4f276e1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3fc4f276e1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fe25858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3fe25858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fe25858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3fe25858a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fe25858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fe25858ac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fe25858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3fe25858a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fe25858a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3fe25858a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fe25858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3fe25858a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fe25858a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3fe25858ac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fe25858a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3fe25858a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fb22ff5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8fb22ff5b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fe25858a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3fe25858ac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fe25858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fe25858a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fe25858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3fe25858a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fe25858a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3fe25858ac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fe25858a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3fe25858ac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fe25858ac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3fe25858ac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fe25858a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3fe25858a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fe25858a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3fe25858ac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fe25858a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3fe25858ac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fe25858a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fe25858ac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fe25858a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3fe25858ac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fe25858a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3fe25858ac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fe25858a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3fe25858ac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fe25858a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3fe25858ac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fe25858a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13fe25858ac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fe25858a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3fe25858ac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fe25858a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fe25858ac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fe25858a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fe25858ac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Es indispensable que se muestre directamente la pantalla con la consola, así los/as estudiantes ven cómo se van escribiendo los comandos.</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fe25858a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3fe25858ac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fe25858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3fe25858ac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fe25858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3fe25858ac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fc4f276e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3fc4f276e1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fe25858a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3fe25858ac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a265daf6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a265daf6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996936a08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996936a08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fe25858a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3fe25858ac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b="1" lang="es" sz="1200">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i="1" lang="es" sz="1200">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fe25858a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3fe25858ac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fe25858a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3fe25858ac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fe25858a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3fe25858ac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Agregamos nuestros index.html</a:t>
            </a:r>
            <a:br>
              <a:rPr lang="es" sz="1200">
                <a:solidFill>
                  <a:schemeClr val="dk1"/>
                </a:solidFill>
                <a:latin typeface="DM Sans"/>
                <a:ea typeface="DM Sans"/>
                <a:cs typeface="DM Sans"/>
                <a:sym typeface="DM Sans"/>
              </a:rPr>
            </a:br>
            <a:r>
              <a:rPr b="1" lang="es" sz="1200">
                <a:solidFill>
                  <a:schemeClr val="dk1"/>
                </a:solidFill>
                <a:latin typeface="DM Sans"/>
                <a:ea typeface="DM Sans"/>
                <a:cs typeface="DM Sans"/>
                <a:sym typeface="DM Sans"/>
              </a:rPr>
              <a:t>Entonces cumplimos las 3 etapas de Git</a:t>
            </a:r>
            <a:endParaRPr b="1"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fe25858a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3fe25858ac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fe25858a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3fe25858ac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3fe25858ac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13fe25858ac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 medio de este comando </a:t>
            </a:r>
            <a:r>
              <a:rPr b="1" lang="es">
                <a:solidFill>
                  <a:schemeClr val="dk1"/>
                </a:solidFill>
                <a:latin typeface="DM Sans"/>
                <a:ea typeface="DM Sans"/>
                <a:cs typeface="DM Sans"/>
                <a:sym typeface="DM Sans"/>
              </a:rPr>
              <a:t>veremos la historia de nuestro proyecto</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Utilizando</a:t>
            </a:r>
            <a:r>
              <a:rPr i="1" lang="es">
                <a:solidFill>
                  <a:schemeClr val="dk1"/>
                </a:solidFill>
                <a:latin typeface="DM Sans"/>
                <a:ea typeface="DM Sans"/>
                <a:cs typeface="DM Sans"/>
                <a:sym typeface="DM Sans"/>
              </a:rPr>
              <a:t> git log</a:t>
            </a:r>
            <a:r>
              <a:rPr lang="es">
                <a:solidFill>
                  <a:schemeClr val="dk1"/>
                </a:solidFill>
                <a:latin typeface="DM Sans"/>
                <a:ea typeface="DM Sans"/>
                <a:cs typeface="DM Sans"/>
                <a:sym typeface="DM Sans"/>
              </a:rPr>
              <a:t> podrás ver los codigos hexadecimales que crea Sha-1, el autor y la fecha en la que se envió ese commit.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fe25858a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3fe25858ac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fe25858ac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fe25858ac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fe25858a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3fe25858ac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fe25858a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3fe25858ac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fe25858ac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3fe25858ac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3fe25858a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3fe25858ac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fe25858ac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13fe25858ac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fe25858ac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3fe25858ac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fe25858ac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fe25858ac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3fe25858a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3fe25858ac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fe25858ac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3fe25858ac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3fe25858ac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3fe25858ac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fe25858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3fe25858ac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Existen muchos sistemas de control de Versiones. Git es uno de ellos y el más aceptado por la comunidad de desarrolladores.</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3fe25858a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13fe25858ac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Una vez trabajado en diferentes ramas deberíamos de mezclar las ramas. Lo primero que debemos hacer para mezclar ramas es pararse sobre la rama master y desde alli usar el comando </a:t>
            </a:r>
            <a:r>
              <a:rPr i="1" lang="es">
                <a:solidFill>
                  <a:schemeClr val="dk1"/>
                </a:solidFill>
                <a:latin typeface="DM Sans"/>
                <a:ea typeface="DM Sans"/>
                <a:cs typeface="DM Sans"/>
                <a:sym typeface="DM Sans"/>
              </a:rPr>
              <a:t>git merge [rama a fundir con el master]</a:t>
            </a:r>
            <a:endParaRPr i="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3fe4cee74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3fe4cee74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3fe25858ac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3fe25858ac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fe25858ac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13fe25858ac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3fe25858ac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13fe25858ac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fe25858ac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3fe25858ac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aa9eb64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aa9eb64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Nota:</a:t>
            </a:r>
            <a:r>
              <a:rPr i="1" lang="es">
                <a:solidFill>
                  <a:schemeClr val="dk1"/>
                </a:solidFill>
                <a:latin typeface="DM Sans"/>
                <a:ea typeface="DM Sans"/>
                <a:cs typeface="DM Sans"/>
                <a:sym typeface="DM Sans"/>
              </a:rPr>
              <a:t> toda la información de esta unidad la puedes encontrar en más detalle en la página oficial de Git : </a:t>
            </a:r>
            <a:r>
              <a:rPr i="1" lang="es" u="sng">
                <a:solidFill>
                  <a:schemeClr val="hlink"/>
                </a:solidFill>
                <a:latin typeface="DM Sans"/>
                <a:ea typeface="DM Sans"/>
                <a:cs typeface="DM Sans"/>
                <a:sym typeface="DM Sans"/>
                <a:hlinkClick r:id="rId2"/>
              </a:rPr>
              <a:t>https://git-scm.com/book/es/v2</a:t>
            </a:r>
            <a:r>
              <a:rPr i="1" lang="es" u="sng">
                <a:solidFill>
                  <a:schemeClr val="hlink"/>
                </a:solidFill>
                <a:latin typeface="Helvetica Neue Light"/>
                <a:ea typeface="Helvetica Neue Light"/>
                <a:cs typeface="Helvetica Neue Light"/>
                <a:sym typeface="Helvetica Neue Light"/>
                <a:hlinkClick r:id="rId3"/>
              </a:rPr>
              <a:t>/</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fc4f276e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3fc4f276e1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Gracias al sistema de control de Versiones, nuestro sistema se encuentra a salvo.</a:t>
            </a:r>
            <a:endParaRPr>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Con Git podemos ir a cualquier estado de nuestro proyecto en cualquier momento.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 name="Google Shape;4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 name="Google Shape;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sp>
        <p:nvSpPr>
          <p:cNvPr id="46" name="Google Shape;4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 name="Google Shape;5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 name="Google Shape;5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 name="Google Shape;5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0" name="Google Shape;6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3" name="Google Shape;6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2" name="Google Shape;7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6" name="Google Shape;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79" name="Shape 79"/>
        <p:cNvGrpSpPr/>
        <p:nvPr/>
      </p:nvGrpSpPr>
      <p:grpSpPr>
        <a:xfrm>
          <a:off x="0" y="0"/>
          <a:ext cx="0" cy="0"/>
          <a:chOff x="0" y="0"/>
          <a:chExt cx="0" cy="0"/>
        </a:xfrm>
      </p:grpSpPr>
      <p:pic>
        <p:nvPicPr>
          <p:cNvPr id="80" name="Google Shape;80;p25"/>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81" name="Google Shape;81;p25"/>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5"/>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83" name="Google Shape;83;p2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2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25"/>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6" name="Shape 86"/>
        <p:cNvGrpSpPr/>
        <p:nvPr/>
      </p:nvGrpSpPr>
      <p:grpSpPr>
        <a:xfrm>
          <a:off x="0" y="0"/>
          <a:ext cx="0" cy="0"/>
          <a:chOff x="0" y="0"/>
          <a:chExt cx="0" cy="0"/>
        </a:xfrm>
      </p:grpSpPr>
      <p:pic>
        <p:nvPicPr>
          <p:cNvPr id="87" name="Google Shape;87;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4" name="Shape 94"/>
        <p:cNvGrpSpPr/>
        <p:nvPr/>
      </p:nvGrpSpPr>
      <p:grpSpPr>
        <a:xfrm>
          <a:off x="0" y="0"/>
          <a:ext cx="0" cy="0"/>
          <a:chOff x="0" y="0"/>
          <a:chExt cx="0" cy="0"/>
        </a:xfrm>
      </p:grpSpPr>
      <p:pic>
        <p:nvPicPr>
          <p:cNvPr id="95" name="Google Shape;95;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git-scm.com/downloads"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sourceforge.net/projects/git-osx-installer/"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slide" Target="/ppt/slides/slide7.xml"/><Relationship Id="rId6" Type="http://schemas.openxmlformats.org/officeDocument/2006/relationships/slide" Target="/ppt/slides/slide43.xml"/><Relationship Id="rId7" Type="http://schemas.openxmlformats.org/officeDocument/2006/relationships/slide" Target="/ppt/slides/slide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hyperlink" Target="mailto:johndoe@exampl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hyperlink" Target="https://git-scm.com/book/es/v1/Fundamentos-de-Git-Viendo-el-hist%C3%B3rico-de-confirmacion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7.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hyperlink" Target="https://view.genial.ly/61a7993f3ef3cf0dac4e4b9c/interactive-content-faqs-desarrollo-we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hyperlink" Target="https://git-scm.com/book/es/v2/"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06" name="Google Shape;106;p3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07" name="Google Shape;107;p3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sp>
        <p:nvSpPr>
          <p:cNvPr id="209" name="Google Shape;209;p42"/>
          <p:cNvSpPr txBox="1"/>
          <p:nvPr/>
        </p:nvSpPr>
        <p:spPr>
          <a:xfrm>
            <a:off x="5949025" y="2037900"/>
            <a:ext cx="2166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GIT, podemos ir a versiones anteriores, una característica muy útil para poder corregir errores, y para la organización.</a:t>
            </a:r>
            <a:endParaRPr b="0" i="0" sz="1350" u="none" cap="none" strike="noStrike">
              <a:solidFill>
                <a:srgbClr val="000000"/>
              </a:solidFill>
              <a:latin typeface="DM Sans"/>
              <a:ea typeface="DM Sans"/>
              <a:cs typeface="DM Sans"/>
              <a:sym typeface="DM Sans"/>
            </a:endParaRPr>
          </a:p>
        </p:txBody>
      </p:sp>
      <p:pic>
        <p:nvPicPr>
          <p:cNvPr id="210" name="Google Shape;210;p42"/>
          <p:cNvPicPr preferRelativeResize="0"/>
          <p:nvPr/>
        </p:nvPicPr>
        <p:blipFill rotWithShape="1">
          <a:blip r:embed="rId3">
            <a:alphaModFix/>
          </a:blip>
          <a:srcRect b="0" l="0" r="0" t="0"/>
          <a:stretch/>
        </p:blipFill>
        <p:spPr>
          <a:xfrm>
            <a:off x="869125" y="1775050"/>
            <a:ext cx="4939726" cy="177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los 3 estados</a:t>
            </a:r>
            <a:endParaRPr b="1" i="0" sz="4000" u="none" cap="none" strike="noStrike">
              <a:solidFill>
                <a:schemeClr val="dk1"/>
              </a:solidFill>
              <a:latin typeface="DM Sans"/>
              <a:ea typeface="DM Sans"/>
              <a:cs typeface="DM Sans"/>
              <a:sym typeface="DM Sans"/>
            </a:endParaRPr>
          </a:p>
        </p:txBody>
      </p:sp>
      <p:sp>
        <p:nvSpPr>
          <p:cNvPr id="216" name="Google Shape;216;p43"/>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👉1er estado (el que trabajamos)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“preparamos las cajas”.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t>
            </a:r>
            <a:r>
              <a:rPr lang="es" sz="1350">
                <a:highlight>
                  <a:schemeClr val="accent6"/>
                </a:highlight>
                <a:latin typeface="DM Sans"/>
                <a:ea typeface="DM Sans"/>
                <a:cs typeface="DM Sans"/>
                <a:sym typeface="DM Sans"/>
              </a:rPr>
              <a:t>2do estado (archivos listos)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“agregamos las cajas listas”.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t>
            </a:r>
            <a:r>
              <a:rPr lang="es" sz="1350">
                <a:highlight>
                  <a:schemeClr val="accent6"/>
                </a:highlight>
                <a:latin typeface="DM Sans"/>
                <a:ea typeface="DM Sans"/>
                <a:cs typeface="DM Sans"/>
                <a:sym typeface="DM Sans"/>
              </a:rPr>
              <a:t>3er estado (registro de todos los archivos) “lote listo”.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217" name="Google Shape;217;p43"/>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pic>
        <p:nvPicPr>
          <p:cNvPr id="224" name="Google Shape;224;p44"/>
          <p:cNvPicPr preferRelativeResize="0"/>
          <p:nvPr/>
        </p:nvPicPr>
        <p:blipFill rotWithShape="1">
          <a:blip r:embed="rId3">
            <a:alphaModFix/>
          </a:blip>
          <a:srcRect b="0" l="0" r="0" t="0"/>
          <a:stretch/>
        </p:blipFill>
        <p:spPr>
          <a:xfrm>
            <a:off x="1277575" y="1367528"/>
            <a:ext cx="6491314" cy="306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 GitHub</a:t>
            </a:r>
            <a:endParaRPr b="1" i="0" sz="4000" u="none" cap="none" strike="noStrike">
              <a:solidFill>
                <a:schemeClr val="dk1"/>
              </a:solidFill>
              <a:latin typeface="DM Sans"/>
              <a:ea typeface="DM Sans"/>
              <a:cs typeface="DM Sans"/>
              <a:sym typeface="DM Sans"/>
            </a:endParaRPr>
          </a:p>
        </p:txBody>
      </p:sp>
      <p:sp>
        <p:nvSpPr>
          <p:cNvPr id="230" name="Google Shape;230;p45"/>
          <p:cNvSpPr txBox="1"/>
          <p:nvPr/>
        </p:nvSpPr>
        <p:spPr>
          <a:xfrm>
            <a:off x="473350" y="1908175"/>
            <a:ext cx="54654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 es uno de los sistemas de control de versiones más populares entre los desarrolladores.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GitHub es un servicio de alojamiento para los  repositorios generados con el sistema Git.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¡Lo veremos la próxima clase!</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7"/>
          <p:cNvSpPr txBox="1"/>
          <p:nvPr/>
        </p:nvSpPr>
        <p:spPr>
          <a:xfrm>
            <a:off x="580950" y="336400"/>
            <a:ext cx="8086800" cy="669600"/>
          </a:xfrm>
          <a:prstGeom prst="rect">
            <a:avLst/>
          </a:prstGeom>
          <a:noFill/>
          <a:ln>
            <a:noFill/>
          </a:ln>
        </p:spPr>
        <p:txBody>
          <a:bodyPr anchorCtr="0" anchor="t" bIns="91425" lIns="91425" spcFirstLastPara="1" rIns="91425" wrap="square" tIns="91425">
            <a:spAutoFit/>
          </a:bodyPr>
          <a:lstStyle/>
          <a:p>
            <a:pPr indent="0" lvl="0" marL="457200" marR="0" rtl="0" algn="l">
              <a:lnSpc>
                <a:spcPct val="90000"/>
              </a:lnSpc>
              <a:spcBef>
                <a:spcPts val="0"/>
              </a:spcBef>
              <a:spcAft>
                <a:spcPts val="0"/>
              </a:spcAft>
              <a:buNone/>
            </a:pPr>
            <a:r>
              <a:rPr b="1" lang="es" sz="3500">
                <a:solidFill>
                  <a:schemeClr val="lt1"/>
                </a:solidFill>
                <a:latin typeface="DM Sans"/>
                <a:ea typeface="DM Sans"/>
                <a:cs typeface="DM Sans"/>
                <a:sym typeface="DM Sans"/>
              </a:rPr>
              <a:t>Instalación y configuración de GIT</a:t>
            </a:r>
            <a:endParaRPr b="1" i="0" sz="3500" u="none" cap="none" strike="noStrike">
              <a:solidFill>
                <a:schemeClr val="lt1"/>
              </a:solidFill>
              <a:latin typeface="DM Sans"/>
              <a:ea typeface="DM Sans"/>
              <a:cs typeface="DM Sans"/>
              <a:sym typeface="DM Sans"/>
            </a:endParaRPr>
          </a:p>
        </p:txBody>
      </p:sp>
      <p:sp>
        <p:nvSpPr>
          <p:cNvPr id="242" name="Google Shape;242;p47"/>
          <p:cNvSpPr txBox="1"/>
          <p:nvPr/>
        </p:nvSpPr>
        <p:spPr>
          <a:xfrm>
            <a:off x="5599500" y="1999575"/>
            <a:ext cx="2581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Puedes obtenerlo de varias maneras, las dos principales son instalarlo desde código fuente, o </a:t>
            </a:r>
            <a:r>
              <a:rPr lang="es" sz="1350">
                <a:highlight>
                  <a:srgbClr val="00FFFF"/>
                </a:highlight>
                <a:latin typeface="DM Sans"/>
                <a:ea typeface="DM Sans"/>
                <a:cs typeface="DM Sans"/>
                <a:sym typeface="DM Sans"/>
              </a:rPr>
              <a:t>instalar un paquete existente para tu plataforma. </a:t>
            </a:r>
            <a:endParaRPr sz="1350">
              <a:highlight>
                <a:srgbClr val="00FFFF"/>
              </a:highlight>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En nuestro caso, usaremos la segunda opción, tanto para Windows como para Mac.</a:t>
            </a:r>
            <a:endParaRPr sz="1350">
              <a:latin typeface="DM Sans"/>
              <a:ea typeface="DM Sans"/>
              <a:cs typeface="DM Sans"/>
              <a:sym typeface="DM Sans"/>
            </a:endParaRPr>
          </a:p>
        </p:txBody>
      </p:sp>
      <p:pic>
        <p:nvPicPr>
          <p:cNvPr id="243" name="Google Shape;243;p47"/>
          <p:cNvPicPr preferRelativeResize="0"/>
          <p:nvPr/>
        </p:nvPicPr>
        <p:blipFill>
          <a:blip r:embed="rId3">
            <a:alphaModFix/>
          </a:blip>
          <a:stretch>
            <a:fillRect/>
          </a:stretch>
        </p:blipFill>
        <p:spPr>
          <a:xfrm>
            <a:off x="1072750" y="1394887"/>
            <a:ext cx="4358874" cy="2905925"/>
          </a:xfrm>
          <a:prstGeom prst="rect">
            <a:avLst/>
          </a:prstGeom>
          <a:noFill/>
          <a:ln>
            <a:noFill/>
          </a:ln>
        </p:spPr>
      </p:pic>
      <p:sp>
        <p:nvSpPr>
          <p:cNvPr id="244" name="Google Shape;244;p47"/>
          <p:cNvSpPr txBox="1"/>
          <p:nvPr/>
        </p:nvSpPr>
        <p:spPr>
          <a:xfrm>
            <a:off x="5378925" y="13416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Lo primero es lo primero: tienes que instalarlo</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 e</a:t>
            </a:r>
            <a:r>
              <a:rPr b="1" lang="es" sz="4000">
                <a:solidFill>
                  <a:schemeClr val="dk1"/>
                </a:solidFill>
                <a:latin typeface="DM Sans"/>
                <a:ea typeface="DM Sans"/>
                <a:cs typeface="DM Sans"/>
                <a:sym typeface="DM Sans"/>
              </a:rPr>
              <a:t>n Windows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9"/>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9"/>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56" name="Google Shape;256;p49"/>
          <p:cNvSpPr txBox="1"/>
          <p:nvPr/>
        </p:nvSpPr>
        <p:spPr>
          <a:xfrm>
            <a:off x="714500" y="1606644"/>
            <a:ext cx="3614400" cy="2470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El primer paso es dirigirse a la </a:t>
            </a:r>
            <a:r>
              <a:rPr lang="es" sz="1350" u="sng">
                <a:solidFill>
                  <a:schemeClr val="hlink"/>
                </a:solidFill>
                <a:latin typeface="DM Sans"/>
                <a:ea typeface="DM Sans"/>
                <a:cs typeface="DM Sans"/>
                <a:sym typeface="DM Sans"/>
                <a:hlinkClick r:id="rId3"/>
              </a:rPr>
              <a:t>página oficial de Git</a:t>
            </a:r>
            <a:r>
              <a:rPr lang="es" sz="1350">
                <a:latin typeface="DM Sans"/>
                <a:ea typeface="DM Sans"/>
                <a:cs typeface="DM Sans"/>
                <a:sym typeface="DM Sans"/>
              </a:rPr>
              <a:t>. A continuación vamos a descargar el archivo instalador, de acuerdo a la versión de Windows (32-bit o 64-bit) que tenga nuestra computadora.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En este momento, la versión más nueva de Git es la 2.38, pero siempre debemos prestar atención a descargar la que nos sugiera la web oficial.</a:t>
            </a:r>
            <a:endParaRPr sz="1350">
              <a:latin typeface="DM Sans"/>
              <a:ea typeface="DM Sans"/>
              <a:cs typeface="DM Sans"/>
              <a:sym typeface="DM Sans"/>
            </a:endParaRPr>
          </a:p>
        </p:txBody>
      </p:sp>
      <p:pic>
        <p:nvPicPr>
          <p:cNvPr id="257" name="Google Shape;257;p49"/>
          <p:cNvPicPr preferRelativeResize="0"/>
          <p:nvPr/>
        </p:nvPicPr>
        <p:blipFill>
          <a:blip r:embed="rId4">
            <a:alphaModFix/>
          </a:blip>
          <a:stretch>
            <a:fillRect/>
          </a:stretch>
        </p:blipFill>
        <p:spPr>
          <a:xfrm>
            <a:off x="4987400" y="1578669"/>
            <a:ext cx="3189425" cy="252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0"/>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0"/>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64" name="Google Shape;264;p50"/>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Ahora debes ejecutar el archivo descargado, y elegir la carpeta donde ubicar los archivos de Git. Si tienes dudas, te recomendamos dejar la opción que viene predeterminada.</a:t>
            </a:r>
            <a:endParaRPr sz="1350">
              <a:latin typeface="DM Sans"/>
              <a:ea typeface="DM Sans"/>
              <a:cs typeface="DM Sans"/>
              <a:sym typeface="DM Sans"/>
            </a:endParaRPr>
          </a:p>
        </p:txBody>
      </p:sp>
      <p:pic>
        <p:nvPicPr>
          <p:cNvPr id="265" name="Google Shape;265;p50"/>
          <p:cNvPicPr preferRelativeResize="0"/>
          <p:nvPr/>
        </p:nvPicPr>
        <p:blipFill rotWithShape="1">
          <a:blip r:embed="rId3">
            <a:alphaModFix/>
          </a:blip>
          <a:srcRect b="0" l="1251" r="1746" t="17783"/>
          <a:stretch/>
        </p:blipFill>
        <p:spPr>
          <a:xfrm>
            <a:off x="2211475" y="2491200"/>
            <a:ext cx="4721050" cy="166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1"/>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1"/>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72" name="Google Shape;272;p51"/>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Asegúrate de tener seleccionada git bash, que es la herramienta principal con la que trabajaremos. Con esto se terminará la instalación.</a:t>
            </a:r>
            <a:endParaRPr sz="1350">
              <a:latin typeface="DM Sans"/>
              <a:ea typeface="DM Sans"/>
              <a:cs typeface="DM Sans"/>
              <a:sym typeface="DM Sans"/>
            </a:endParaRPr>
          </a:p>
        </p:txBody>
      </p:sp>
      <p:pic>
        <p:nvPicPr>
          <p:cNvPr id="273" name="Google Shape;273;p51"/>
          <p:cNvPicPr preferRelativeResize="0"/>
          <p:nvPr/>
        </p:nvPicPr>
        <p:blipFill rotWithShape="1">
          <a:blip r:embed="rId3">
            <a:alphaModFix/>
          </a:blip>
          <a:srcRect b="0" l="0" r="0" t="7183"/>
          <a:stretch/>
        </p:blipFill>
        <p:spPr>
          <a:xfrm>
            <a:off x="2621525" y="2159325"/>
            <a:ext cx="3900950" cy="2263050"/>
          </a:xfrm>
          <a:prstGeom prst="rect">
            <a:avLst/>
          </a:prstGeom>
          <a:noFill/>
          <a:ln>
            <a:noFill/>
          </a:ln>
        </p:spPr>
      </p:pic>
      <p:sp>
        <p:nvSpPr>
          <p:cNvPr id="274" name="Google Shape;274;p51"/>
          <p:cNvSpPr/>
          <p:nvPr/>
        </p:nvSpPr>
        <p:spPr>
          <a:xfrm>
            <a:off x="3001850" y="3413325"/>
            <a:ext cx="804600" cy="268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4"/>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GIT</a:t>
            </a:r>
            <a:endParaRPr b="1" i="0" sz="4000" u="none" cap="none" strike="noStrike">
              <a:solidFill>
                <a:srgbClr val="EAFF6A"/>
              </a:solidFill>
              <a:latin typeface="DM Sans"/>
              <a:ea typeface="DM Sans"/>
              <a:cs typeface="DM Sans"/>
              <a:sym typeface="DM Sans"/>
            </a:endParaRPr>
          </a:p>
        </p:txBody>
      </p:sp>
      <p:sp>
        <p:nvSpPr>
          <p:cNvPr id="113" name="Google Shape;113;p3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10</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2"/>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2"/>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81" name="Google Shape;281;p52"/>
          <p:cNvSpPr txBox="1"/>
          <p:nvPr/>
        </p:nvSpPr>
        <p:spPr>
          <a:xfrm>
            <a:off x="647400" y="1383975"/>
            <a:ext cx="7733700" cy="808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Continúa haciendo clic en “next”.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82" name="Google Shape;282;p52"/>
          <p:cNvPicPr preferRelativeResize="0"/>
          <p:nvPr/>
        </p:nvPicPr>
        <p:blipFill rotWithShape="1">
          <a:blip r:embed="rId3">
            <a:alphaModFix/>
          </a:blip>
          <a:srcRect b="0" l="0" r="0" t="6235"/>
          <a:stretch/>
        </p:blipFill>
        <p:spPr>
          <a:xfrm>
            <a:off x="2842550" y="1772225"/>
            <a:ext cx="3458900" cy="25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3"/>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89" name="Google Shape;289;p53"/>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En esta pantalla, elige de la lista “use visual studio code as Git’s default editor”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90" name="Google Shape;290;p53"/>
          <p:cNvPicPr preferRelativeResize="0"/>
          <p:nvPr/>
        </p:nvPicPr>
        <p:blipFill rotWithShape="1">
          <a:blip r:embed="rId3">
            <a:alphaModFix/>
          </a:blip>
          <a:srcRect b="0" l="0" r="0" t="5758"/>
          <a:stretch/>
        </p:blipFill>
        <p:spPr>
          <a:xfrm>
            <a:off x="2792150" y="1799050"/>
            <a:ext cx="3355700" cy="2463975"/>
          </a:xfrm>
          <a:prstGeom prst="rect">
            <a:avLst/>
          </a:prstGeom>
          <a:noFill/>
          <a:ln>
            <a:noFill/>
          </a:ln>
        </p:spPr>
      </p:pic>
      <p:sp>
        <p:nvSpPr>
          <p:cNvPr id="291" name="Google Shape;291;p53"/>
          <p:cNvSpPr/>
          <p:nvPr/>
        </p:nvSpPr>
        <p:spPr>
          <a:xfrm>
            <a:off x="3021975" y="2313525"/>
            <a:ext cx="2859300" cy="268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4"/>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298" name="Google Shape;298;p54"/>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Continúa haciendo click en “next” hasta que se completen todas las opciones,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dejando las configuraciones por defecto.</a:t>
            </a:r>
            <a:endParaRPr sz="1350">
              <a:latin typeface="DM Sans"/>
              <a:ea typeface="DM Sans"/>
              <a:cs typeface="DM Sans"/>
              <a:sym typeface="DM Sans"/>
            </a:endParaRPr>
          </a:p>
        </p:txBody>
      </p:sp>
      <p:pic>
        <p:nvPicPr>
          <p:cNvPr id="299" name="Google Shape;299;p54"/>
          <p:cNvPicPr preferRelativeResize="0"/>
          <p:nvPr/>
        </p:nvPicPr>
        <p:blipFill rotWithShape="1">
          <a:blip r:embed="rId3">
            <a:alphaModFix/>
          </a:blip>
          <a:srcRect b="2308" l="0" r="0" t="4589"/>
          <a:stretch/>
        </p:blipFill>
        <p:spPr>
          <a:xfrm>
            <a:off x="2639325" y="1974000"/>
            <a:ext cx="3419325" cy="246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5"/>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306" name="Google Shape;306;p55"/>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Finalmente, haz click en el botón “install”.</a:t>
            </a:r>
            <a:endParaRPr sz="1350">
              <a:latin typeface="DM Sans"/>
              <a:ea typeface="DM Sans"/>
              <a:cs typeface="DM Sans"/>
              <a:sym typeface="DM Sans"/>
            </a:endParaRPr>
          </a:p>
        </p:txBody>
      </p:sp>
      <p:pic>
        <p:nvPicPr>
          <p:cNvPr id="307" name="Google Shape;307;p55"/>
          <p:cNvPicPr preferRelativeResize="0"/>
          <p:nvPr/>
        </p:nvPicPr>
        <p:blipFill>
          <a:blip r:embed="rId3">
            <a:alphaModFix/>
          </a:blip>
          <a:stretch>
            <a:fillRect/>
          </a:stretch>
        </p:blipFill>
        <p:spPr>
          <a:xfrm>
            <a:off x="2804862" y="1765188"/>
            <a:ext cx="3534275" cy="252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6"/>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6"/>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de GIT (WINDOWS)</a:t>
            </a:r>
            <a:endParaRPr b="1" i="0" sz="3500" u="none" cap="none" strike="noStrike">
              <a:solidFill>
                <a:schemeClr val="lt1"/>
              </a:solidFill>
              <a:latin typeface="DM Sans"/>
              <a:ea typeface="DM Sans"/>
              <a:cs typeface="DM Sans"/>
              <a:sym typeface="DM Sans"/>
            </a:endParaRPr>
          </a:p>
        </p:txBody>
      </p:sp>
      <p:sp>
        <p:nvSpPr>
          <p:cNvPr id="314" name="Google Shape;314;p56"/>
          <p:cNvSpPr txBox="1"/>
          <p:nvPr/>
        </p:nvSpPr>
        <p:spPr>
          <a:xfrm>
            <a:off x="762900" y="1303950"/>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Al finalizar el trabajo del instalador, se mostrará esta pantalla. </a:t>
            </a:r>
            <a:endParaRPr sz="1350">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¡Felicitaciones! Ya tienes disponible Git en tu computadora.</a:t>
            </a:r>
            <a:endParaRPr sz="1350">
              <a:latin typeface="DM Sans"/>
              <a:ea typeface="DM Sans"/>
              <a:cs typeface="DM Sans"/>
              <a:sym typeface="DM Sans"/>
            </a:endParaRPr>
          </a:p>
        </p:txBody>
      </p:sp>
      <p:pic>
        <p:nvPicPr>
          <p:cNvPr id="315" name="Google Shape;315;p56"/>
          <p:cNvPicPr preferRelativeResize="0"/>
          <p:nvPr/>
        </p:nvPicPr>
        <p:blipFill rotWithShape="1">
          <a:blip r:embed="rId3">
            <a:alphaModFix/>
          </a:blip>
          <a:srcRect b="0" l="0" r="0" t="6976"/>
          <a:stretch/>
        </p:blipFill>
        <p:spPr>
          <a:xfrm>
            <a:off x="2805900" y="1864275"/>
            <a:ext cx="3532200" cy="252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nvSpPr>
        <p:spPr>
          <a:xfrm>
            <a:off x="886650" y="374700"/>
            <a:ext cx="72837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(WINDOWS)</a:t>
            </a:r>
            <a:endParaRPr b="1" sz="3500">
              <a:solidFill>
                <a:schemeClr val="lt1"/>
              </a:solidFill>
              <a:latin typeface="DM Sans"/>
              <a:ea typeface="DM Sans"/>
              <a:cs typeface="DM Sans"/>
              <a:sym typeface="DM Sans"/>
            </a:endParaRPr>
          </a:p>
        </p:txBody>
      </p:sp>
      <p:sp>
        <p:nvSpPr>
          <p:cNvPr id="322" name="Google Shape;322;p57"/>
          <p:cNvSpPr txBox="1"/>
          <p:nvPr/>
        </p:nvSpPr>
        <p:spPr>
          <a:xfrm>
            <a:off x="1387025" y="1587725"/>
            <a:ext cx="2559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Ahora tendrás disponible Git Bash desde tu lista de programas. Aquí es donde trabajaremos con Git.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Alternativa: Git GUI, para tener una interfaz más amigable.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323" name="Google Shape;323;p57"/>
          <p:cNvPicPr preferRelativeResize="0"/>
          <p:nvPr/>
        </p:nvPicPr>
        <p:blipFill rotWithShape="1">
          <a:blip r:embed="rId3">
            <a:alphaModFix/>
          </a:blip>
          <a:srcRect b="0" l="-1950" r="1950" t="0"/>
          <a:stretch/>
        </p:blipFill>
        <p:spPr>
          <a:xfrm>
            <a:off x="4439238" y="1275237"/>
            <a:ext cx="3691212" cy="3145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GIT en Mac</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34" name="Google Shape;334;p59"/>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35" name="Google Shape;335;p59"/>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El primer paso es dirigirse a la página de </a:t>
            </a:r>
            <a:r>
              <a:rPr lang="es" sz="1350" u="sng">
                <a:solidFill>
                  <a:schemeClr val="hlink"/>
                </a:solidFill>
                <a:latin typeface="DM Sans"/>
                <a:ea typeface="DM Sans"/>
                <a:cs typeface="DM Sans"/>
                <a:sym typeface="DM Sans"/>
                <a:hlinkClick r:id="rId3"/>
              </a:rPr>
              <a:t>SourceForge</a:t>
            </a:r>
            <a:r>
              <a:rPr lang="es" sz="1350">
                <a:solidFill>
                  <a:schemeClr val="dk1"/>
                </a:solidFill>
                <a:latin typeface="DM Sans"/>
                <a:ea typeface="DM Sans"/>
                <a:cs typeface="DM Sans"/>
                <a:sym typeface="DM Sans"/>
              </a:rPr>
              <a:t>, donde se aloja el instalador de Git para Mac. Damos click en download y aguardamos a que finalice la desarga.</a:t>
            </a:r>
            <a:endParaRPr sz="1350">
              <a:latin typeface="DM Sans"/>
              <a:ea typeface="DM Sans"/>
              <a:cs typeface="DM Sans"/>
              <a:sym typeface="DM Sans"/>
            </a:endParaRPr>
          </a:p>
        </p:txBody>
      </p:sp>
      <p:pic>
        <p:nvPicPr>
          <p:cNvPr id="336" name="Google Shape;336;p59"/>
          <p:cNvPicPr preferRelativeResize="0"/>
          <p:nvPr/>
        </p:nvPicPr>
        <p:blipFill rotWithShape="1">
          <a:blip r:embed="rId4">
            <a:alphaModFix/>
          </a:blip>
          <a:srcRect b="0" l="0" r="0" t="3278"/>
          <a:stretch/>
        </p:blipFill>
        <p:spPr>
          <a:xfrm>
            <a:off x="2056900" y="2132500"/>
            <a:ext cx="4970349" cy="2122975"/>
          </a:xfrm>
          <a:prstGeom prst="rect">
            <a:avLst/>
          </a:prstGeom>
          <a:noFill/>
          <a:ln>
            <a:noFill/>
          </a:ln>
        </p:spPr>
      </p:pic>
      <p:sp>
        <p:nvSpPr>
          <p:cNvPr id="337" name="Google Shape;337;p59"/>
          <p:cNvSpPr/>
          <p:nvPr/>
        </p:nvSpPr>
        <p:spPr>
          <a:xfrm>
            <a:off x="2056900" y="3668150"/>
            <a:ext cx="1973400" cy="496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0"/>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43" name="Google Shape;343;p60"/>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44" name="Google Shape;344;p60"/>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Posiblemente te salga este cartel de seguridad al intentar ejecutar el archivo descargado.</a:t>
            </a:r>
            <a:endParaRPr sz="1350">
              <a:latin typeface="DM Sans"/>
              <a:ea typeface="DM Sans"/>
              <a:cs typeface="DM Sans"/>
              <a:sym typeface="DM Sans"/>
            </a:endParaRPr>
          </a:p>
        </p:txBody>
      </p:sp>
      <p:pic>
        <p:nvPicPr>
          <p:cNvPr id="345" name="Google Shape;345;p60"/>
          <p:cNvPicPr preferRelativeResize="0"/>
          <p:nvPr/>
        </p:nvPicPr>
        <p:blipFill rotWithShape="1">
          <a:blip r:embed="rId3">
            <a:alphaModFix/>
          </a:blip>
          <a:srcRect b="0" l="0" r="0" t="0"/>
          <a:stretch/>
        </p:blipFill>
        <p:spPr>
          <a:xfrm>
            <a:off x="2749075" y="1853050"/>
            <a:ext cx="4098525" cy="2527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51" name="Google Shape;351;p61"/>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52" name="Google Shape;352;p61"/>
          <p:cNvSpPr txBox="1"/>
          <p:nvPr/>
        </p:nvSpPr>
        <p:spPr>
          <a:xfrm>
            <a:off x="647400" y="1383975"/>
            <a:ext cx="7733700" cy="600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 Ve a “preferencias de sistema” → “seguridad” y encontrarás lo siguiente. Haz clic en “abrir de todos modos”</a:t>
            </a:r>
            <a:endParaRPr sz="1350">
              <a:latin typeface="DM Sans"/>
              <a:ea typeface="DM Sans"/>
              <a:cs typeface="DM Sans"/>
              <a:sym typeface="DM Sans"/>
            </a:endParaRPr>
          </a:p>
        </p:txBody>
      </p:sp>
      <p:pic>
        <p:nvPicPr>
          <p:cNvPr id="353" name="Google Shape;353;p61"/>
          <p:cNvPicPr preferRelativeResize="0"/>
          <p:nvPr/>
        </p:nvPicPr>
        <p:blipFill rotWithShape="1">
          <a:blip r:embed="rId3">
            <a:alphaModFix/>
          </a:blip>
          <a:srcRect b="0" l="0" r="0" t="0"/>
          <a:stretch/>
        </p:blipFill>
        <p:spPr>
          <a:xfrm>
            <a:off x="786725" y="2317875"/>
            <a:ext cx="7598376" cy="159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35"/>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19" name="Google Shape;119;p35"/>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20" name="Google Shape;120;p35"/>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21" name="Google Shape;121;p35"/>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22" name="Google Shape;122;p3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23" name="Google Shape;123;p3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9</a:t>
            </a:r>
            <a:endParaRPr b="1" i="0" sz="1600" u="none" cap="none" strike="noStrike">
              <a:solidFill>
                <a:srgbClr val="999999"/>
              </a:solidFill>
              <a:latin typeface="DM Sans"/>
              <a:ea typeface="DM Sans"/>
              <a:cs typeface="DM Sans"/>
              <a:sym typeface="DM Sans"/>
            </a:endParaRPr>
          </a:p>
        </p:txBody>
      </p:sp>
      <p:cxnSp>
        <p:nvCxnSpPr>
          <p:cNvPr id="124" name="Google Shape;124;p35"/>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25" name="Google Shape;125;p35"/>
          <p:cNvSpPr txBox="1"/>
          <p:nvPr/>
        </p:nvSpPr>
        <p:spPr>
          <a:xfrm>
            <a:off x="1320125" y="1969975"/>
            <a:ext cx="1928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300">
                <a:solidFill>
                  <a:srgbClr val="999999"/>
                </a:solidFill>
                <a:latin typeface="DM Sans"/>
                <a:ea typeface="DM Sans"/>
                <a:cs typeface="DM Sans"/>
                <a:sym typeface="DM Sans"/>
              </a:rPr>
              <a:t>Animaciones,transformaciones y transiciones</a:t>
            </a:r>
            <a:endParaRPr b="1" i="0" sz="1500" u="none" cap="none" strike="noStrike">
              <a:solidFill>
                <a:srgbClr val="999999"/>
              </a:solidFill>
              <a:latin typeface="DM Sans"/>
              <a:ea typeface="DM Sans"/>
              <a:cs typeface="DM Sans"/>
              <a:sym typeface="DM Sans"/>
            </a:endParaRPr>
          </a:p>
        </p:txBody>
      </p:sp>
      <p:sp>
        <p:nvSpPr>
          <p:cNvPr id="126" name="Google Shape;126;p3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10</a:t>
            </a:r>
            <a:endParaRPr b="1" i="0" sz="1600" u="none" cap="none" strike="noStrike">
              <a:solidFill>
                <a:schemeClr val="lt1"/>
              </a:solidFill>
              <a:latin typeface="DM Sans"/>
              <a:ea typeface="DM Sans"/>
              <a:cs typeface="DM Sans"/>
              <a:sym typeface="DM Sans"/>
            </a:endParaRPr>
          </a:p>
        </p:txBody>
      </p:sp>
      <p:cxnSp>
        <p:nvCxnSpPr>
          <p:cNvPr id="127" name="Google Shape;127;p35"/>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28" name="Google Shape;128;p35"/>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GIT</a:t>
            </a:r>
            <a:endParaRPr b="1" i="0" sz="1500" u="none" cap="none" strike="noStrike">
              <a:solidFill>
                <a:srgbClr val="EAFF6A"/>
              </a:solidFill>
              <a:latin typeface="DM Sans"/>
              <a:ea typeface="DM Sans"/>
              <a:cs typeface="DM Sans"/>
              <a:sym typeface="DM Sans"/>
            </a:endParaRPr>
          </a:p>
        </p:txBody>
      </p:sp>
      <p:sp>
        <p:nvSpPr>
          <p:cNvPr id="129" name="Google Shape;129;p3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11</a:t>
            </a:r>
            <a:endParaRPr b="1" i="0" sz="1600" u="none" cap="none" strike="noStrike">
              <a:solidFill>
                <a:srgbClr val="999999"/>
              </a:solidFill>
              <a:latin typeface="DM Sans"/>
              <a:ea typeface="DM Sans"/>
              <a:cs typeface="DM Sans"/>
              <a:sym typeface="DM Sans"/>
            </a:endParaRPr>
          </a:p>
        </p:txBody>
      </p:sp>
      <p:cxnSp>
        <p:nvCxnSpPr>
          <p:cNvPr id="130" name="Google Shape;130;p35"/>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1" name="Google Shape;131;p35"/>
          <p:cNvSpPr txBox="1"/>
          <p:nvPr/>
        </p:nvSpPr>
        <p:spPr>
          <a:xfrm>
            <a:off x="5865575" y="1865200"/>
            <a:ext cx="1928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t/>
            </a:r>
            <a:endParaRPr b="1" i="0" sz="1300" u="none" cap="none" strike="noStrike">
              <a:solidFill>
                <a:srgbClr val="999999"/>
              </a:solidFill>
              <a:latin typeface="DM Sans"/>
              <a:ea typeface="DM Sans"/>
              <a:cs typeface="DM Sans"/>
              <a:sym typeface="DM Sans"/>
            </a:endParaRPr>
          </a:p>
        </p:txBody>
      </p:sp>
      <p:cxnSp>
        <p:nvCxnSpPr>
          <p:cNvPr id="132" name="Google Shape;132;p35"/>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33" name="Google Shape;133;p35"/>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34" name="Google Shape;134;p35"/>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35" name="Google Shape;135;p35"/>
          <p:cNvSpPr txBox="1"/>
          <p:nvPr/>
        </p:nvSpPr>
        <p:spPr>
          <a:xfrm>
            <a:off x="1411100" y="2774850"/>
            <a:ext cx="17784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Gradientes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Transformaciones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Transiciones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chemeClr val="accent4"/>
              </a:buClr>
              <a:buSzPts val="1200"/>
              <a:buFont typeface="DM Sans"/>
              <a:buChar char="✓"/>
            </a:pPr>
            <a:r>
              <a:rPr lang="es" sz="1200">
                <a:solidFill>
                  <a:schemeClr val="lt1"/>
                </a:solidFill>
                <a:latin typeface="DM Sans"/>
                <a:ea typeface="DM Sans"/>
                <a:cs typeface="DM Sans"/>
                <a:sym typeface="DM Sans"/>
              </a:rPr>
              <a:t>Animaciones</a:t>
            </a:r>
            <a:endParaRPr sz="1200">
              <a:solidFill>
                <a:schemeClr val="lt1"/>
              </a:solidFill>
              <a:latin typeface="DM Sans"/>
              <a:ea typeface="DM Sans"/>
              <a:cs typeface="DM Sans"/>
              <a:sym typeface="DM Sans"/>
            </a:endParaRPr>
          </a:p>
        </p:txBody>
      </p:sp>
      <p:sp>
        <p:nvSpPr>
          <p:cNvPr id="136" name="Google Shape;136;p35"/>
          <p:cNvSpPr txBox="1"/>
          <p:nvPr/>
        </p:nvSpPr>
        <p:spPr>
          <a:xfrm>
            <a:off x="5955750" y="2819975"/>
            <a:ext cx="1868100" cy="136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cuenta</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Creación de repositorio</a:t>
            </a:r>
            <a:endParaRPr sz="1200">
              <a:solidFill>
                <a:schemeClr val="lt1"/>
              </a:solidFill>
              <a:latin typeface="DM Sans"/>
              <a:ea typeface="DM Sans"/>
              <a:cs typeface="DM Sans"/>
              <a:sym typeface="DM Sans"/>
            </a:endParaRPr>
          </a:p>
        </p:txBody>
      </p:sp>
      <p:sp>
        <p:nvSpPr>
          <p:cNvPr id="137" name="Google Shape;137;p35"/>
          <p:cNvSpPr txBox="1"/>
          <p:nvPr/>
        </p:nvSpPr>
        <p:spPr>
          <a:xfrm>
            <a:off x="3638365" y="2957250"/>
            <a:ext cx="1958700" cy="1118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5"/>
              </a:rPr>
              <a:t>Git</a:t>
            </a:r>
            <a:endParaRPr b="0" i="0" sz="1100" u="none" cap="none" strike="noStrike">
              <a:solidFill>
                <a:srgbClr val="83AEFB"/>
              </a:solidFill>
              <a:latin typeface="DM Sans"/>
              <a:ea typeface="DM Sans"/>
              <a:cs typeface="DM Sans"/>
              <a:sym typeface="DM Sans"/>
            </a:endParaRPr>
          </a:p>
          <a:p>
            <a:pPr indent="-298450" lvl="0" marL="457200" marR="0" rtl="0" algn="l">
              <a:lnSpc>
                <a:spcPct val="100000"/>
              </a:lnSpc>
              <a:spcBef>
                <a:spcPts val="100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6"/>
              </a:rPr>
              <a:t>Creando repositorios</a:t>
            </a:r>
            <a:endParaRPr sz="1100">
              <a:solidFill>
                <a:srgbClr val="83AEFB"/>
              </a:solidFill>
              <a:latin typeface="DM Sans"/>
              <a:ea typeface="DM Sans"/>
              <a:cs typeface="DM Sans"/>
              <a:sym typeface="DM Sans"/>
            </a:endParaRPr>
          </a:p>
          <a:p>
            <a:pPr indent="-298450" lvl="0" marL="457200" marR="0" rtl="0" algn="l">
              <a:lnSpc>
                <a:spcPct val="100000"/>
              </a:lnSpc>
              <a:spcBef>
                <a:spcPts val="1000"/>
              </a:spcBef>
              <a:spcAft>
                <a:spcPts val="1000"/>
              </a:spcAft>
              <a:buClr>
                <a:schemeClr val="accent6"/>
              </a:buClr>
              <a:buSzPts val="1100"/>
              <a:buFont typeface="DM Sans"/>
              <a:buChar char="✓"/>
            </a:pPr>
            <a:r>
              <a:rPr lang="es" sz="1100" u="sng">
                <a:solidFill>
                  <a:schemeClr val="hlink"/>
                </a:solidFill>
                <a:latin typeface="DM Sans"/>
                <a:ea typeface="DM Sans"/>
                <a:cs typeface="DM Sans"/>
                <a:sym typeface="DM Sans"/>
                <a:hlinkClick action="ppaction://hlinksldjump" r:id="rId7"/>
              </a:rPr>
              <a:t>Ramas</a:t>
            </a:r>
            <a:endParaRPr sz="1100">
              <a:solidFill>
                <a:srgbClr val="83AEFB"/>
              </a:solidFill>
              <a:latin typeface="DM Sans"/>
              <a:ea typeface="DM Sans"/>
              <a:cs typeface="DM Sans"/>
              <a:sym typeface="DM Sans"/>
            </a:endParaRPr>
          </a:p>
        </p:txBody>
      </p:sp>
      <p:sp>
        <p:nvSpPr>
          <p:cNvPr id="138" name="Google Shape;138;p35"/>
          <p:cNvSpPr txBox="1"/>
          <p:nvPr/>
        </p:nvSpPr>
        <p:spPr>
          <a:xfrm>
            <a:off x="5865575" y="1934063"/>
            <a:ext cx="1928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300">
                <a:solidFill>
                  <a:srgbClr val="999999"/>
                </a:solidFill>
                <a:latin typeface="DM Sans"/>
                <a:ea typeface="DM Sans"/>
                <a:cs typeface="DM Sans"/>
                <a:sym typeface="DM Sans"/>
              </a:rPr>
              <a:t>GitHub</a:t>
            </a:r>
            <a:endParaRPr b="1" i="0" sz="1500" u="none" cap="none" strike="noStrike">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59" name="Google Shape;359;p62"/>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60" name="Google Shape;360;p62"/>
          <p:cNvSpPr txBox="1"/>
          <p:nvPr/>
        </p:nvSpPr>
        <p:spPr>
          <a:xfrm>
            <a:off x="647400" y="1383975"/>
            <a:ext cx="77337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Un cartel más, y clic en “abrir”.</a:t>
            </a:r>
            <a:endParaRPr sz="1350">
              <a:latin typeface="DM Sans"/>
              <a:ea typeface="DM Sans"/>
              <a:cs typeface="DM Sans"/>
              <a:sym typeface="DM Sans"/>
            </a:endParaRPr>
          </a:p>
        </p:txBody>
      </p:sp>
      <p:pic>
        <p:nvPicPr>
          <p:cNvPr id="361" name="Google Shape;361;p62"/>
          <p:cNvPicPr preferRelativeResize="0"/>
          <p:nvPr/>
        </p:nvPicPr>
        <p:blipFill rotWithShape="1">
          <a:blip r:embed="rId3">
            <a:alphaModFix/>
          </a:blip>
          <a:srcRect b="0" l="0" r="0" t="0"/>
          <a:stretch/>
        </p:blipFill>
        <p:spPr>
          <a:xfrm>
            <a:off x="2185549" y="1737975"/>
            <a:ext cx="4538501" cy="2565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3"/>
          <p:cNvSpPr/>
          <p:nvPr/>
        </p:nvSpPr>
        <p:spPr>
          <a:xfrm>
            <a:off x="647400" y="11945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 </a:t>
            </a:r>
            <a:endParaRPr b="0" i="0" sz="1400" u="none" cap="none" strike="noStrike">
              <a:solidFill>
                <a:srgbClr val="000000"/>
              </a:solidFill>
              <a:latin typeface="Arial"/>
              <a:ea typeface="Arial"/>
              <a:cs typeface="Arial"/>
              <a:sym typeface="Arial"/>
            </a:endParaRPr>
          </a:p>
        </p:txBody>
      </p:sp>
      <p:sp>
        <p:nvSpPr>
          <p:cNvPr id="367" name="Google Shape;367;p63"/>
          <p:cNvSpPr txBox="1"/>
          <p:nvPr/>
        </p:nvSpPr>
        <p:spPr>
          <a:xfrm>
            <a:off x="560250" y="259775"/>
            <a:ext cx="81075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Instalación de GIT (MAC)</a:t>
            </a:r>
            <a:endParaRPr b="1" sz="3500">
              <a:solidFill>
                <a:schemeClr val="lt1"/>
              </a:solidFill>
              <a:latin typeface="DM Sans"/>
              <a:ea typeface="DM Sans"/>
              <a:cs typeface="DM Sans"/>
              <a:sym typeface="DM Sans"/>
            </a:endParaRPr>
          </a:p>
        </p:txBody>
      </p:sp>
      <p:sp>
        <p:nvSpPr>
          <p:cNvPr id="368" name="Google Shape;368;p63"/>
          <p:cNvSpPr txBox="1"/>
          <p:nvPr/>
        </p:nvSpPr>
        <p:spPr>
          <a:xfrm>
            <a:off x="647400" y="1383975"/>
            <a:ext cx="7733700" cy="808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s" sz="1350">
                <a:latin typeface="DM Sans"/>
                <a:ea typeface="DM Sans"/>
                <a:cs typeface="DM Sans"/>
                <a:sym typeface="DM Sans"/>
              </a:rPr>
              <a:t>Una vez abierto el archivo instalador, haz clic en continuar hasta que diga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“la instalación se completó”.</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¡Felicitaciones! Ya tienes disponible Git en tu computadora.</a:t>
            </a:r>
            <a:endParaRPr sz="1350">
              <a:latin typeface="DM Sans"/>
              <a:ea typeface="DM Sans"/>
              <a:cs typeface="DM Sans"/>
              <a:sym typeface="DM Sans"/>
            </a:endParaRPr>
          </a:p>
        </p:txBody>
      </p:sp>
      <p:pic>
        <p:nvPicPr>
          <p:cNvPr id="369" name="Google Shape;369;p63"/>
          <p:cNvPicPr preferRelativeResize="0"/>
          <p:nvPr/>
        </p:nvPicPr>
        <p:blipFill rotWithShape="1">
          <a:blip r:embed="rId3">
            <a:alphaModFix/>
          </a:blip>
          <a:srcRect b="0" l="0" r="0" t="0"/>
          <a:stretch/>
        </p:blipFill>
        <p:spPr>
          <a:xfrm>
            <a:off x="1211027" y="2255527"/>
            <a:ext cx="2920856" cy="2074846"/>
          </a:xfrm>
          <a:prstGeom prst="rect">
            <a:avLst/>
          </a:prstGeom>
          <a:noFill/>
          <a:ln>
            <a:noFill/>
          </a:ln>
        </p:spPr>
      </p:pic>
      <p:pic>
        <p:nvPicPr>
          <p:cNvPr id="370" name="Google Shape;370;p63"/>
          <p:cNvPicPr preferRelativeResize="0"/>
          <p:nvPr/>
        </p:nvPicPr>
        <p:blipFill rotWithShape="1">
          <a:blip r:embed="rId4">
            <a:alphaModFix/>
          </a:blip>
          <a:srcRect b="0" l="0" r="0" t="0"/>
          <a:stretch/>
        </p:blipFill>
        <p:spPr>
          <a:xfrm>
            <a:off x="4360057" y="2223875"/>
            <a:ext cx="3003143" cy="2138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76" name="Google Shape;376;p6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Empecemos con GIT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Empecemos con GIT</a:t>
            </a:r>
            <a:endParaRPr b="1" i="0" sz="4000" u="none" cap="none" strike="noStrike">
              <a:solidFill>
                <a:schemeClr val="dk1"/>
              </a:solidFill>
              <a:latin typeface="DM Sans"/>
              <a:ea typeface="DM Sans"/>
              <a:cs typeface="DM Sans"/>
              <a:sym typeface="DM Sans"/>
            </a:endParaRPr>
          </a:p>
        </p:txBody>
      </p:sp>
      <p:sp>
        <p:nvSpPr>
          <p:cNvPr id="387" name="Google Shape;387;p66"/>
          <p:cNvSpPr txBox="1"/>
          <p:nvPr/>
        </p:nvSpPr>
        <p:spPr>
          <a:xfrm>
            <a:off x="457725" y="241277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Buscar en su menú el Git Bash, para abrir la terminal e iniciar con los comandos.</a:t>
            </a:r>
            <a:endParaRPr b="0" i="0" sz="1350" u="none" cap="none" strike="noStrike">
              <a:solidFill>
                <a:srgbClr val="000000"/>
              </a:solidFill>
              <a:latin typeface="DM Sans"/>
              <a:ea typeface="DM Sans"/>
              <a:cs typeface="DM Sans"/>
              <a:sym typeface="DM Sans"/>
            </a:endParaRPr>
          </a:p>
        </p:txBody>
      </p:sp>
      <p:pic>
        <p:nvPicPr>
          <p:cNvPr id="388" name="Google Shape;388;p66"/>
          <p:cNvPicPr preferRelativeResize="0"/>
          <p:nvPr/>
        </p:nvPicPr>
        <p:blipFill rotWithShape="1">
          <a:blip r:embed="rId3">
            <a:alphaModFix/>
          </a:blip>
          <a:srcRect b="0" l="0" r="0" t="0"/>
          <a:stretch/>
        </p:blipFill>
        <p:spPr>
          <a:xfrm>
            <a:off x="5120775" y="1605401"/>
            <a:ext cx="3298025" cy="281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7"/>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Verificando versión de GIT</a:t>
            </a:r>
            <a:endParaRPr b="1" sz="3500">
              <a:solidFill>
                <a:schemeClr val="lt1"/>
              </a:solidFill>
              <a:latin typeface="DM Sans"/>
              <a:ea typeface="DM Sans"/>
              <a:cs typeface="DM Sans"/>
              <a:sym typeface="DM Sans"/>
            </a:endParaRPr>
          </a:p>
        </p:txBody>
      </p:sp>
      <p:grpSp>
        <p:nvGrpSpPr>
          <p:cNvPr id="395" name="Google Shape;395;p67"/>
          <p:cNvGrpSpPr/>
          <p:nvPr/>
        </p:nvGrpSpPr>
        <p:grpSpPr>
          <a:xfrm>
            <a:off x="8212551" y="169348"/>
            <a:ext cx="738900" cy="738900"/>
            <a:chOff x="473351" y="619523"/>
            <a:chExt cx="738900" cy="738900"/>
          </a:xfrm>
        </p:grpSpPr>
        <p:sp>
          <p:nvSpPr>
            <p:cNvPr id="396" name="Google Shape;396;p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98" name="Google Shape;398;p67"/>
          <p:cNvSpPr txBox="1"/>
          <p:nvPr/>
        </p:nvSpPr>
        <p:spPr>
          <a:xfrm>
            <a:off x="976975" y="1417575"/>
            <a:ext cx="60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Escribe git --version y presiona Enter.</a:t>
            </a:r>
            <a:endParaRPr>
              <a:latin typeface="DM Sans"/>
              <a:ea typeface="DM Sans"/>
              <a:cs typeface="DM Sans"/>
              <a:sym typeface="DM Sans"/>
            </a:endParaRPr>
          </a:p>
        </p:txBody>
      </p:sp>
      <p:graphicFrame>
        <p:nvGraphicFramePr>
          <p:cNvPr id="399" name="Google Shape;399;p67"/>
          <p:cNvGraphicFramePr/>
          <p:nvPr/>
        </p:nvGraphicFramePr>
        <p:xfrm>
          <a:off x="1697488" y="2289875"/>
          <a:ext cx="3000000" cy="3000000"/>
        </p:xfrm>
        <a:graphic>
          <a:graphicData uri="http://schemas.openxmlformats.org/drawingml/2006/table">
            <a:tbl>
              <a:tblPr>
                <a:noFill/>
                <a:tableStyleId>{8E1507D3-3113-45A4-BFA2-3350EBB84662}</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Consolas"/>
                          <a:ea typeface="Consolas"/>
                          <a:cs typeface="Consolas"/>
                          <a:sym typeface="Consolas"/>
                        </a:rPr>
                        <a:t>john</a:t>
                      </a:r>
                      <a:r>
                        <a:rPr lang="es" sz="1800" u="none" cap="none" strike="noStrike">
                          <a:solidFill>
                            <a:srgbClr val="00FF00"/>
                          </a:solidFill>
                          <a:highlight>
                            <a:srgbClr val="000000"/>
                          </a:highlight>
                          <a:latin typeface="Consolas"/>
                          <a:ea typeface="Consolas"/>
                          <a:cs typeface="Consolas"/>
                          <a:sym typeface="Consolas"/>
                        </a:rPr>
                        <a:t>@MyShopSolutions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3F3F3"/>
                          </a:solidFill>
                          <a:highlight>
                            <a:srgbClr val="000000"/>
                          </a:highlight>
                          <a:latin typeface="Consolas"/>
                          <a:ea typeface="Consolas"/>
                          <a:cs typeface="Consolas"/>
                          <a:sym typeface="Consolas"/>
                        </a:rPr>
                        <a:t> git --version</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FFFFF"/>
                          </a:solidFill>
                          <a:highlight>
                            <a:srgbClr val="000000"/>
                          </a:highlight>
                          <a:latin typeface="Consolas"/>
                          <a:ea typeface="Consolas"/>
                          <a:cs typeface="Consolas"/>
                          <a:sym typeface="Consolas"/>
                        </a:rPr>
                        <a:t>git version 2.</a:t>
                      </a:r>
                      <a:r>
                        <a:rPr lang="es" sz="1800">
                          <a:solidFill>
                            <a:srgbClr val="FFFFFF"/>
                          </a:solidFill>
                          <a:highlight>
                            <a:srgbClr val="000000"/>
                          </a:highlight>
                          <a:latin typeface="Consolas"/>
                          <a:ea typeface="Consolas"/>
                          <a:cs typeface="Consolas"/>
                          <a:sym typeface="Consolas"/>
                        </a:rPr>
                        <a:t>38</a:t>
                      </a:r>
                      <a:r>
                        <a:rPr lang="es" sz="1800" u="none" cap="none" strike="noStrike">
                          <a:solidFill>
                            <a:srgbClr val="FFFFFF"/>
                          </a:solidFill>
                          <a:highlight>
                            <a:srgbClr val="000000"/>
                          </a:highlight>
                          <a:latin typeface="Consolas"/>
                          <a:ea typeface="Consolas"/>
                          <a:cs typeface="Consolas"/>
                          <a:sym typeface="Consolas"/>
                        </a:rPr>
                        <a:t>.1.windows.1</a:t>
                      </a:r>
                      <a:endParaRPr sz="18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endParaRPr sz="1800" u="none" cap="none" strike="noStrike">
                        <a:solidFill>
                          <a:srgbClr val="999999"/>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Configurando GIT por primera vez</a:t>
            </a:r>
            <a:endParaRPr b="1" i="0" sz="4000" u="none" cap="none" strike="noStrike">
              <a:solidFill>
                <a:schemeClr val="dk1"/>
              </a:solidFill>
              <a:latin typeface="DM Sans"/>
              <a:ea typeface="DM Sans"/>
              <a:cs typeface="DM Sans"/>
              <a:sym typeface="DM Sans"/>
            </a:endParaRPr>
          </a:p>
        </p:txBody>
      </p:sp>
      <p:sp>
        <p:nvSpPr>
          <p:cNvPr id="405" name="Google Shape;405;p68"/>
          <p:cNvSpPr txBox="1"/>
          <p:nvPr/>
        </p:nvSpPr>
        <p:spPr>
          <a:xfrm>
            <a:off x="473350" y="1908175"/>
            <a:ext cx="49959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Tu identidad</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Configurando GIT por primera vez</a:t>
            </a:r>
            <a:endParaRPr b="1" i="0" sz="4000" u="none" cap="none" strike="noStrike">
              <a:solidFill>
                <a:schemeClr val="dk1"/>
              </a:solidFill>
              <a:latin typeface="DM Sans"/>
              <a:ea typeface="DM Sans"/>
              <a:cs typeface="DM Sans"/>
              <a:sym typeface="DM Sans"/>
            </a:endParaRPr>
          </a:p>
        </p:txBody>
      </p:sp>
      <p:sp>
        <p:nvSpPr>
          <p:cNvPr id="411" name="Google Shape;411;p6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9"/>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9"/>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69"/>
          <p:cNvCxnSpPr>
            <a:stCxn id="411" idx="6"/>
            <a:endCxn id="412"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415" name="Google Shape;415;p69"/>
          <p:cNvCxnSpPr>
            <a:stCxn id="412" idx="6"/>
            <a:endCxn id="413"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416" name="Google Shape;416;p69"/>
          <p:cNvSpPr txBox="1"/>
          <p:nvPr/>
        </p:nvSpPr>
        <p:spPr>
          <a:xfrm>
            <a:off x="1058525" y="28286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Elige un nombre de usuario que recuerdes fácil, y el email que en la próxima clase usarás en Github.</a:t>
            </a:r>
            <a:endParaRPr b="0" i="0" sz="1350" u="none" cap="none" strike="noStrike">
              <a:solidFill>
                <a:srgbClr val="000000"/>
              </a:solidFill>
              <a:latin typeface="DM Sans"/>
              <a:ea typeface="DM Sans"/>
              <a:cs typeface="DM Sans"/>
              <a:sym typeface="DM Sans"/>
            </a:endParaRPr>
          </a:p>
        </p:txBody>
      </p:sp>
      <p:sp>
        <p:nvSpPr>
          <p:cNvPr id="417" name="Google Shape;417;p69"/>
          <p:cNvSpPr txBox="1"/>
          <p:nvPr/>
        </p:nvSpPr>
        <p:spPr>
          <a:xfrm>
            <a:off x="3601200" y="28286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nombre con el comando: git config --global user.name "Nombre Apellido".</a:t>
            </a:r>
            <a:endParaRPr sz="1350">
              <a:solidFill>
                <a:schemeClr val="dk1"/>
              </a:solidFill>
              <a:latin typeface="DM Sans"/>
              <a:ea typeface="DM Sans"/>
              <a:cs typeface="DM Sans"/>
              <a:sym typeface="DM Sans"/>
            </a:endParaRPr>
          </a:p>
        </p:txBody>
      </p:sp>
      <p:sp>
        <p:nvSpPr>
          <p:cNvPr id="418" name="Google Shape;418;p69"/>
          <p:cNvSpPr txBox="1"/>
          <p:nvPr/>
        </p:nvSpPr>
        <p:spPr>
          <a:xfrm>
            <a:off x="6143875" y="2828600"/>
            <a:ext cx="21702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correo a usar con el comando.  git config --global user.email johndoe@example.com</a:t>
            </a:r>
            <a:endParaRPr b="0" i="0" sz="1350" u="none" cap="none" strike="noStrike">
              <a:solidFill>
                <a:srgbClr val="000000"/>
              </a:solidFill>
              <a:latin typeface="DM Sans"/>
              <a:ea typeface="DM Sans"/>
              <a:cs typeface="DM Sans"/>
              <a:sym typeface="DM Sans"/>
            </a:endParaRPr>
          </a:p>
        </p:txBody>
      </p:sp>
      <p:sp>
        <p:nvSpPr>
          <p:cNvPr id="419" name="Google Shape;419;p69"/>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420" name="Google Shape;420;p69"/>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421" name="Google Shape;421;p6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0"/>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Configurando GIT por primera vez</a:t>
            </a:r>
            <a:endParaRPr b="1" sz="3500">
              <a:solidFill>
                <a:schemeClr val="lt1"/>
              </a:solidFill>
              <a:latin typeface="DM Sans"/>
              <a:ea typeface="DM Sans"/>
              <a:cs typeface="DM Sans"/>
              <a:sym typeface="DM Sans"/>
            </a:endParaRPr>
          </a:p>
        </p:txBody>
      </p:sp>
      <p:grpSp>
        <p:nvGrpSpPr>
          <p:cNvPr id="428" name="Google Shape;428;p70"/>
          <p:cNvGrpSpPr/>
          <p:nvPr/>
        </p:nvGrpSpPr>
        <p:grpSpPr>
          <a:xfrm>
            <a:off x="8212551" y="169348"/>
            <a:ext cx="738900" cy="738900"/>
            <a:chOff x="473351" y="619523"/>
            <a:chExt cx="738900" cy="738900"/>
          </a:xfrm>
        </p:grpSpPr>
        <p:sp>
          <p:nvSpPr>
            <p:cNvPr id="429" name="Google Shape;429;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graphicFrame>
        <p:nvGraphicFramePr>
          <p:cNvPr id="431" name="Google Shape;431;p70"/>
          <p:cNvGraphicFramePr/>
          <p:nvPr/>
        </p:nvGraphicFramePr>
        <p:xfrm>
          <a:off x="1202775" y="1819630"/>
          <a:ext cx="3000000" cy="3000000"/>
        </p:xfrm>
        <a:graphic>
          <a:graphicData uri="http://schemas.openxmlformats.org/drawingml/2006/table">
            <a:tbl>
              <a:tblPr>
                <a:noFill/>
                <a:tableStyleId>{8E1507D3-3113-45A4-BFA2-3350EBB84662}</a:tableStyleId>
              </a:tblPr>
              <a:tblGrid>
                <a:gridCol w="6566075"/>
              </a:tblGrid>
              <a:tr h="1392175">
                <a:tc>
                  <a:txBody>
                    <a:bodyPr/>
                    <a:lstStyle/>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Paso 2*/</a:t>
                      </a:r>
                      <a:endParaRPr sz="1600" u="none" cap="none" strike="noStrike">
                        <a:solidFill>
                          <a:srgbClr val="00FF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config --global user.name "John Doe" </a:t>
                      </a:r>
                      <a:r>
                        <a:rPr lang="es" sz="1600" u="none" cap="none" strike="noStrike">
                          <a:solidFill>
                            <a:srgbClr val="888888"/>
                          </a:solidFill>
                          <a:highlight>
                            <a:srgbClr val="000000"/>
                          </a:highlight>
                          <a:latin typeface="Consolas"/>
                          <a:ea typeface="Consolas"/>
                          <a:cs typeface="Consolas"/>
                          <a:sym typeface="Consolas"/>
                        </a:rPr>
                        <a:t>/*Aquí </a:t>
                      </a:r>
                      <a:r>
                        <a:rPr lang="es" sz="1600">
                          <a:solidFill>
                            <a:srgbClr val="888888"/>
                          </a:solidFill>
                          <a:highlight>
                            <a:srgbClr val="000000"/>
                          </a:highlight>
                          <a:latin typeface="Consolas"/>
                          <a:ea typeface="Consolas"/>
                          <a:cs typeface="Consolas"/>
                          <a:sym typeface="Consolas"/>
                        </a:rPr>
                        <a:t>tu nombre*/</a:t>
                      </a:r>
                      <a:endParaRPr sz="1600" u="none" cap="none" strike="noStrike">
                        <a:solidFill>
                          <a:srgbClr val="888888"/>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Paso 3*/</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a:t>
                      </a:r>
                      <a:r>
                        <a:rPr b="1" lang="es" sz="1600" u="none" cap="none" strike="noStrike">
                          <a:solidFill>
                            <a:srgbClr val="FF00FF"/>
                          </a:solidFill>
                          <a:highlight>
                            <a:srgbClr val="000000"/>
                          </a:highlight>
                          <a:latin typeface="Consolas"/>
                          <a:ea typeface="Consolas"/>
                          <a:cs typeface="Consolas"/>
                          <a:sym typeface="Consolas"/>
                        </a:rPr>
                        <a:t>~$</a:t>
                      </a:r>
                      <a:r>
                        <a:rPr lang="es" sz="1600" u="none" cap="none" strike="noStrike">
                          <a:solidFill>
                            <a:srgbClr val="F3F3F3"/>
                          </a:solidFill>
                          <a:highlight>
                            <a:srgbClr val="000000"/>
                          </a:highlight>
                          <a:latin typeface="Consolas"/>
                          <a:ea typeface="Consolas"/>
                          <a:cs typeface="Consolas"/>
                          <a:sym typeface="Consolas"/>
                        </a:rPr>
                        <a:t> git config --global user.email </a:t>
                      </a:r>
                      <a:r>
                        <a:rPr lang="es" sz="1600" u="sng" cap="none" strike="noStrike">
                          <a:solidFill>
                            <a:schemeClr val="hlink"/>
                          </a:solidFill>
                          <a:highlight>
                            <a:srgbClr val="000000"/>
                          </a:highlight>
                          <a:latin typeface="Consolas"/>
                          <a:ea typeface="Consolas"/>
                          <a:cs typeface="Consolas"/>
                          <a:sym typeface="Consolas"/>
                          <a:hlinkClick r:id="rId4"/>
                        </a:rPr>
                        <a:t>johndoe@example.com</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888888"/>
                          </a:solidFill>
                          <a:highlight>
                            <a:srgbClr val="000000"/>
                          </a:highlight>
                          <a:latin typeface="Consolas"/>
                          <a:ea typeface="Consolas"/>
                          <a:cs typeface="Consolas"/>
                          <a:sym typeface="Consolas"/>
                        </a:rPr>
                        <a:t>/*Aquí t</a:t>
                      </a:r>
                      <a:r>
                        <a:rPr lang="es" sz="1600">
                          <a:solidFill>
                            <a:srgbClr val="888888"/>
                          </a:solidFill>
                          <a:highlight>
                            <a:srgbClr val="000000"/>
                          </a:highlight>
                          <a:latin typeface="Consolas"/>
                          <a:ea typeface="Consolas"/>
                          <a:cs typeface="Consolas"/>
                          <a:sym typeface="Consolas"/>
                        </a:rPr>
                        <a:t>u email*/</a:t>
                      </a:r>
                      <a:endParaRPr sz="1600" u="none" cap="none" strike="noStrike">
                        <a:solidFill>
                          <a:srgbClr val="888888"/>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1"/>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Comprobando tu configuración</a:t>
            </a:r>
            <a:endParaRPr b="1" sz="3500">
              <a:solidFill>
                <a:schemeClr val="lt1"/>
              </a:solidFill>
              <a:latin typeface="DM Sans"/>
              <a:ea typeface="DM Sans"/>
              <a:cs typeface="DM Sans"/>
              <a:sym typeface="DM Sans"/>
            </a:endParaRPr>
          </a:p>
        </p:txBody>
      </p:sp>
      <p:grpSp>
        <p:nvGrpSpPr>
          <p:cNvPr id="438" name="Google Shape;438;p71"/>
          <p:cNvGrpSpPr/>
          <p:nvPr/>
        </p:nvGrpSpPr>
        <p:grpSpPr>
          <a:xfrm>
            <a:off x="8212551" y="169348"/>
            <a:ext cx="738900" cy="738900"/>
            <a:chOff x="473351" y="619523"/>
            <a:chExt cx="738900" cy="738900"/>
          </a:xfrm>
        </p:grpSpPr>
        <p:sp>
          <p:nvSpPr>
            <p:cNvPr id="439" name="Google Shape;439;p7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1" name="Google Shape;441;p71"/>
          <p:cNvSpPr txBox="1"/>
          <p:nvPr/>
        </p:nvSpPr>
        <p:spPr>
          <a:xfrm>
            <a:off x="929100" y="1245300"/>
            <a:ext cx="74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Vamos a comprobar si guardamos bien el usuario usando el comando: git config --list</a:t>
            </a:r>
            <a:endParaRPr>
              <a:latin typeface="DM Sans"/>
              <a:ea typeface="DM Sans"/>
              <a:cs typeface="DM Sans"/>
              <a:sym typeface="DM Sans"/>
            </a:endParaRPr>
          </a:p>
        </p:txBody>
      </p:sp>
      <p:graphicFrame>
        <p:nvGraphicFramePr>
          <p:cNvPr id="442" name="Google Shape;442;p71"/>
          <p:cNvGraphicFramePr/>
          <p:nvPr/>
        </p:nvGraphicFramePr>
        <p:xfrm>
          <a:off x="1600650" y="1721705"/>
          <a:ext cx="3000000" cy="3000000"/>
        </p:xfrm>
        <a:graphic>
          <a:graphicData uri="http://schemas.openxmlformats.org/drawingml/2006/table">
            <a:tbl>
              <a:tblPr>
                <a:noFill/>
                <a:tableStyleId>{8E1507D3-3113-45A4-BFA2-3350EBB84662}</a:tableStyleId>
              </a:tblPr>
              <a:tblGrid>
                <a:gridCol w="5992350"/>
              </a:tblGrid>
              <a:tr h="2562025">
                <a:tc>
                  <a:txBody>
                    <a:bodyPr/>
                    <a:lstStyle/>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 </a:t>
                      </a:r>
                      <a:r>
                        <a:rPr lang="es" u="none" cap="none" strike="noStrike">
                          <a:solidFill>
                            <a:srgbClr val="F3F3F3"/>
                          </a:solidFill>
                          <a:highlight>
                            <a:srgbClr val="000000"/>
                          </a:highlight>
                          <a:latin typeface="Consolas"/>
                          <a:ea typeface="Consolas"/>
                          <a:cs typeface="Consolas"/>
                          <a:sym typeface="Consolas"/>
                        </a:rPr>
                        <a:t>git config --list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666666"/>
                          </a:solidFill>
                          <a:highlight>
                            <a:srgbClr val="000000"/>
                          </a:highlight>
                          <a:latin typeface="Consolas"/>
                          <a:ea typeface="Consolas"/>
                          <a:cs typeface="Consolas"/>
                          <a:sym typeface="Consolas"/>
                        </a:rPr>
                        <a:t>/* Se puede ver el usuario, el email y otros parámetros que dependerán de cada sistema operativo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user.name=John Doe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user.email=johndoe@example.com</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color.status=auto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color.branch=auto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color.interactive=auto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color.diff=auto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a:solidFill>
                            <a:srgbClr val="888888"/>
                          </a:solidFill>
                          <a:highlight>
                            <a:srgbClr val="000000"/>
                          </a:highlight>
                          <a:latin typeface="Consolas"/>
                          <a:ea typeface="Consolas"/>
                          <a:cs typeface="Consolas"/>
                          <a:sym typeface="Consolas"/>
                        </a:rPr>
                        <a:t>/*Si la pantalla queda con un END al final, presiona </a:t>
                      </a:r>
                      <a:r>
                        <a:rPr i="1" lang="es">
                          <a:solidFill>
                            <a:srgbClr val="888888"/>
                          </a:solidFill>
                          <a:highlight>
                            <a:srgbClr val="000000"/>
                          </a:highlight>
                          <a:latin typeface="Consolas"/>
                          <a:ea typeface="Consolas"/>
                          <a:cs typeface="Consolas"/>
                          <a:sym typeface="Consolas"/>
                        </a:rPr>
                        <a:t>q</a:t>
                      </a:r>
                      <a:r>
                        <a:rPr lang="es">
                          <a:solidFill>
                            <a:srgbClr val="888888"/>
                          </a:solidFill>
                          <a:highlight>
                            <a:srgbClr val="000000"/>
                          </a:highlight>
                          <a:latin typeface="Consolas"/>
                          <a:ea typeface="Consolas"/>
                          <a:cs typeface="Consolas"/>
                          <a:sym typeface="Consolas"/>
                        </a:rPr>
                        <a:t> para salir de esa lista y volver a escribir comandos*/</a:t>
                      </a:r>
                      <a:endParaRPr>
                        <a:solidFill>
                          <a:srgbClr val="888888"/>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44" name="Google Shape;144;p3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45" name="Google Shape;145;p3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Git.</a:t>
            </a:r>
            <a:endParaRPr b="0" i="0" sz="1350" u="none" cap="none" strike="noStrike">
              <a:solidFill>
                <a:schemeClr val="lt1"/>
              </a:solidFill>
              <a:latin typeface="DM Sans"/>
              <a:ea typeface="DM Sans"/>
              <a:cs typeface="DM Sans"/>
              <a:sym typeface="DM Sans"/>
            </a:endParaRPr>
          </a:p>
        </p:txBody>
      </p:sp>
      <p:pic>
        <p:nvPicPr>
          <p:cNvPr id="146" name="Google Shape;146;p3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47" name="Google Shape;147;p36"/>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Aprender</a:t>
            </a:r>
            <a:r>
              <a:rPr lang="es" sz="1350">
                <a:solidFill>
                  <a:schemeClr val="lt1"/>
                </a:solidFill>
                <a:latin typeface="DM Sans"/>
                <a:ea typeface="DM Sans"/>
                <a:cs typeface="DM Sans"/>
                <a:sym typeface="DM Sans"/>
              </a:rPr>
              <a:t> cómo manejar la terminal.</a:t>
            </a:r>
            <a:endParaRPr i="0" sz="1350" u="none" cap="none" strike="noStrike">
              <a:solidFill>
                <a:schemeClr val="lt1"/>
              </a:solidFill>
              <a:latin typeface="DM Sans"/>
              <a:ea typeface="DM Sans"/>
              <a:cs typeface="DM Sans"/>
              <a:sym typeface="DM Sans"/>
            </a:endParaRPr>
          </a:p>
        </p:txBody>
      </p:sp>
      <p:pic>
        <p:nvPicPr>
          <p:cNvPr id="148" name="Google Shape;148;p3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49" name="Google Shape;149;p3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Usar </a:t>
            </a:r>
            <a:r>
              <a:rPr lang="es" sz="1350">
                <a:solidFill>
                  <a:schemeClr val="lt1"/>
                </a:solidFill>
                <a:latin typeface="DM Sans"/>
                <a:ea typeface="DM Sans"/>
                <a:cs typeface="DM Sans"/>
                <a:sym typeface="DM Sans"/>
              </a:rPr>
              <a:t>los comandos básicos de Git.</a:t>
            </a:r>
            <a:endParaRPr b="0" i="0" sz="1350" u="none" cap="none" strike="noStrike">
              <a:solidFill>
                <a:schemeClr val="lt1"/>
              </a:solidFill>
              <a:latin typeface="DM Sans"/>
              <a:ea typeface="DM Sans"/>
              <a:cs typeface="DM Sans"/>
              <a:sym typeface="DM Sans"/>
            </a:endParaRPr>
          </a:p>
        </p:txBody>
      </p:sp>
      <p:cxnSp>
        <p:nvCxnSpPr>
          <p:cNvPr id="150" name="Google Shape;150;p36"/>
          <p:cNvCxnSpPr>
            <a:stCxn id="144" idx="2"/>
            <a:endCxn id="146"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51" name="Google Shape;151;p36"/>
          <p:cNvCxnSpPr>
            <a:stCxn id="146" idx="2"/>
            <a:endCxn id="148"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2"/>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2"/>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Comprobando tu configuración</a:t>
            </a:r>
            <a:endParaRPr b="1" sz="3500">
              <a:solidFill>
                <a:schemeClr val="lt1"/>
              </a:solidFill>
              <a:latin typeface="DM Sans"/>
              <a:ea typeface="DM Sans"/>
              <a:cs typeface="DM Sans"/>
              <a:sym typeface="DM Sans"/>
            </a:endParaRPr>
          </a:p>
        </p:txBody>
      </p:sp>
      <p:grpSp>
        <p:nvGrpSpPr>
          <p:cNvPr id="449" name="Google Shape;449;p72"/>
          <p:cNvGrpSpPr/>
          <p:nvPr/>
        </p:nvGrpSpPr>
        <p:grpSpPr>
          <a:xfrm>
            <a:off x="8212551" y="169348"/>
            <a:ext cx="738900" cy="738900"/>
            <a:chOff x="473351" y="619523"/>
            <a:chExt cx="738900" cy="738900"/>
          </a:xfrm>
        </p:grpSpPr>
        <p:sp>
          <p:nvSpPr>
            <p:cNvPr id="450" name="Google Shape;450;p7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2" name="Google Shape;452;p72"/>
          <p:cNvSpPr txBox="1"/>
          <p:nvPr/>
        </p:nvSpPr>
        <p:spPr>
          <a:xfrm>
            <a:off x="929100" y="1331500"/>
            <a:ext cx="71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Puedes también comprobar qué valor tiene la clave nombre en Git ejecutando: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git config user.name</a:t>
            </a:r>
            <a:endParaRPr>
              <a:latin typeface="DM Sans"/>
              <a:ea typeface="DM Sans"/>
              <a:cs typeface="DM Sans"/>
              <a:sym typeface="DM Sans"/>
            </a:endParaRPr>
          </a:p>
        </p:txBody>
      </p:sp>
      <p:graphicFrame>
        <p:nvGraphicFramePr>
          <p:cNvPr id="453" name="Google Shape;453;p72"/>
          <p:cNvGraphicFramePr/>
          <p:nvPr/>
        </p:nvGraphicFramePr>
        <p:xfrm>
          <a:off x="1560850" y="2283175"/>
          <a:ext cx="3000000" cy="3000000"/>
        </p:xfrm>
        <a:graphic>
          <a:graphicData uri="http://schemas.openxmlformats.org/drawingml/2006/table">
            <a:tbl>
              <a:tblPr>
                <a:noFill/>
                <a:tableStyleId>{8E1507D3-3113-45A4-BFA2-3350EBB84662}</a:tableStyleId>
              </a:tblPr>
              <a:tblGrid>
                <a:gridCol w="6438675"/>
              </a:tblGrid>
              <a:tr h="949950">
                <a:tc>
                  <a:txBody>
                    <a:bodyPr/>
                    <a:lstStyle/>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 ~</a:t>
                      </a:r>
                      <a:r>
                        <a:rPr lang="es" sz="1600" u="none" cap="none" strike="noStrike">
                          <a:solidFill>
                            <a:srgbClr val="F3F3F3"/>
                          </a:solidFill>
                          <a:highlight>
                            <a:srgbClr val="000000"/>
                          </a:highlight>
                          <a:latin typeface="Consolas"/>
                          <a:ea typeface="Consolas"/>
                          <a:cs typeface="Consolas"/>
                          <a:sym typeface="Consolas"/>
                        </a:rPr>
                        <a:t>$ git config user.name</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John Doe</a:t>
                      </a:r>
                      <a:endParaRPr sz="1800">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
        <p:nvSpPr>
          <p:cNvPr id="454" name="Google Shape;454;p72"/>
          <p:cNvSpPr txBox="1"/>
          <p:nvPr/>
        </p:nvSpPr>
        <p:spPr>
          <a:xfrm>
            <a:off x="1120650" y="3381100"/>
            <a:ext cx="68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Puedes consultar de la misma manera user.email</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3"/>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3"/>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Obteniendo ayuda</a:t>
            </a:r>
            <a:endParaRPr b="1" sz="3500">
              <a:solidFill>
                <a:schemeClr val="lt1"/>
              </a:solidFill>
              <a:latin typeface="DM Sans"/>
              <a:ea typeface="DM Sans"/>
              <a:cs typeface="DM Sans"/>
              <a:sym typeface="DM Sans"/>
            </a:endParaRPr>
          </a:p>
        </p:txBody>
      </p:sp>
      <p:grpSp>
        <p:nvGrpSpPr>
          <p:cNvPr id="461" name="Google Shape;461;p73"/>
          <p:cNvGrpSpPr/>
          <p:nvPr/>
        </p:nvGrpSpPr>
        <p:grpSpPr>
          <a:xfrm>
            <a:off x="8212551" y="169348"/>
            <a:ext cx="738900" cy="738900"/>
            <a:chOff x="473351" y="619523"/>
            <a:chExt cx="738900" cy="738900"/>
          </a:xfrm>
        </p:grpSpPr>
        <p:sp>
          <p:nvSpPr>
            <p:cNvPr id="462" name="Google Shape;462;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64" name="Google Shape;464;p73"/>
          <p:cNvSpPr txBox="1"/>
          <p:nvPr/>
        </p:nvSpPr>
        <p:spPr>
          <a:xfrm>
            <a:off x="883600" y="1361200"/>
            <a:ext cx="718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alguna vez necesitas ayuda usando Git, hay varias formas de ver la página web del manual (manpage) para cualquier comando de Git (recuerda reemplazar &lt;comando&gt; por el comando para el cual requieres ayuda:</a:t>
            </a:r>
            <a:endParaRPr>
              <a:latin typeface="DM Sans"/>
              <a:ea typeface="DM Sans"/>
              <a:cs typeface="DM Sans"/>
              <a:sym typeface="DM Sans"/>
            </a:endParaRPr>
          </a:p>
        </p:txBody>
      </p:sp>
      <p:graphicFrame>
        <p:nvGraphicFramePr>
          <p:cNvPr id="465" name="Google Shape;465;p73"/>
          <p:cNvGraphicFramePr/>
          <p:nvPr/>
        </p:nvGraphicFramePr>
        <p:xfrm>
          <a:off x="1857975" y="2450525"/>
          <a:ext cx="3000000" cy="3000000"/>
        </p:xfrm>
        <a:graphic>
          <a:graphicData uri="http://schemas.openxmlformats.org/drawingml/2006/table">
            <a:tbl>
              <a:tblPr>
                <a:noFill/>
                <a:tableStyleId>{8E1507D3-3113-45A4-BFA2-3350EBB84662}</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666666"/>
                          </a:solidFill>
                          <a:highlight>
                            <a:srgbClr val="000000"/>
                          </a:highlight>
                          <a:latin typeface="Consolas"/>
                          <a:ea typeface="Consolas"/>
                          <a:cs typeface="Consolas"/>
                          <a:sym typeface="Consolas"/>
                        </a:rPr>
                        <a:t>/*</a:t>
                      </a:r>
                      <a:r>
                        <a:rPr lang="es" sz="1600">
                          <a:solidFill>
                            <a:srgbClr val="666666"/>
                          </a:solidFill>
                          <a:highlight>
                            <a:srgbClr val="000000"/>
                          </a:highlight>
                          <a:latin typeface="Consolas"/>
                          <a:ea typeface="Consolas"/>
                          <a:cs typeface="Consolas"/>
                          <a:sym typeface="Consolas"/>
                        </a:rPr>
                        <a:t>Ambos</a:t>
                      </a:r>
                      <a:r>
                        <a:rPr lang="es" sz="1600" u="none" cap="none" strike="noStrike">
                          <a:solidFill>
                            <a:srgbClr val="666666"/>
                          </a:solidFill>
                          <a:highlight>
                            <a:srgbClr val="000000"/>
                          </a:highlight>
                          <a:latin typeface="Consolas"/>
                          <a:ea typeface="Consolas"/>
                          <a:cs typeface="Consolas"/>
                          <a:sym typeface="Consolas"/>
                        </a:rPr>
                        <a:t> comandos disparan la ayuda de Git*/</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help &lt;</a:t>
                      </a:r>
                      <a:r>
                        <a:rPr lang="es" sz="1600">
                          <a:solidFill>
                            <a:srgbClr val="F3F3F3"/>
                          </a:solidFill>
                          <a:highlight>
                            <a:srgbClr val="000000"/>
                          </a:highlight>
                          <a:latin typeface="Consolas"/>
                          <a:ea typeface="Consolas"/>
                          <a:cs typeface="Consolas"/>
                          <a:sym typeface="Consolas"/>
                        </a:rPr>
                        <a:t>comando&gt;</a:t>
                      </a:r>
                      <a:r>
                        <a:rPr lang="es" sz="1600" u="none" cap="none" strike="noStrike">
                          <a:solidFill>
                            <a:srgbClr val="F3F3F3"/>
                          </a:solidFill>
                          <a:highlight>
                            <a:srgbClr val="000000"/>
                          </a:highlight>
                          <a:latin typeface="Consolas"/>
                          <a:ea typeface="Consolas"/>
                          <a:cs typeface="Consolas"/>
                          <a:sym typeface="Consolas"/>
                        </a:rPr>
                        <a:t>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3F3F3"/>
                          </a:solidFill>
                          <a:highlight>
                            <a:srgbClr val="000000"/>
                          </a:highlight>
                          <a:latin typeface="Consolas"/>
                          <a:ea typeface="Consolas"/>
                          <a:cs typeface="Consolas"/>
                          <a:sym typeface="Consolas"/>
                        </a:rPr>
                        <a:t>$ git </a:t>
                      </a:r>
                      <a:r>
                        <a:rPr lang="es" sz="1600">
                          <a:solidFill>
                            <a:srgbClr val="F3F3F3"/>
                          </a:solidFill>
                          <a:highlight>
                            <a:srgbClr val="000000"/>
                          </a:highlight>
                          <a:latin typeface="Consolas"/>
                          <a:ea typeface="Consolas"/>
                          <a:cs typeface="Consolas"/>
                          <a:sym typeface="Consolas"/>
                        </a:rPr>
                        <a:t>&lt;comando&gt;</a:t>
                      </a:r>
                      <a:r>
                        <a:rPr lang="es" sz="1600" u="none" cap="none" strike="noStrike">
                          <a:solidFill>
                            <a:srgbClr val="F3F3F3"/>
                          </a:solidFill>
                          <a:highlight>
                            <a:srgbClr val="000000"/>
                          </a:highlight>
                          <a:latin typeface="Consolas"/>
                          <a:ea typeface="Consolas"/>
                          <a:cs typeface="Consolas"/>
                          <a:sym typeface="Consolas"/>
                        </a:rPr>
                        <a:t>--help</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600">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a:solidFill>
                            <a:srgbClr val="666666"/>
                          </a:solidFill>
                          <a:highlight>
                            <a:srgbClr val="000000"/>
                          </a:highlight>
                          <a:latin typeface="Consolas"/>
                          <a:ea typeface="Consolas"/>
                          <a:cs typeface="Consolas"/>
                          <a:sym typeface="Consolas"/>
                        </a:rPr>
                        <a:t>/*Ejemplo*/</a:t>
                      </a:r>
                      <a:endParaRPr sz="1600">
                        <a:solidFill>
                          <a:srgbClr val="666666"/>
                        </a:solidFill>
                        <a:highlight>
                          <a:srgbClr val="000000"/>
                        </a:highlight>
                        <a:latin typeface="Consolas"/>
                        <a:ea typeface="Consolas"/>
                        <a:cs typeface="Consolas"/>
                        <a:sym typeface="Consolas"/>
                      </a:endParaRPr>
                    </a:p>
                    <a:p>
                      <a:pPr indent="0" lvl="0" marL="0" rtl="0" algn="l">
                        <a:spcBef>
                          <a:spcPts val="0"/>
                        </a:spcBef>
                        <a:spcAft>
                          <a:spcPts val="0"/>
                        </a:spcAft>
                        <a:buClr>
                          <a:schemeClr val="dk1"/>
                        </a:buClr>
                        <a:buSzPts val="1800"/>
                        <a:buFont typeface="Arial"/>
                        <a:buNone/>
                      </a:pPr>
                      <a:r>
                        <a:rPr lang="es" sz="1600">
                          <a:solidFill>
                            <a:srgbClr val="00FF00"/>
                          </a:solidFill>
                          <a:highlight>
                            <a:schemeClr val="dk1"/>
                          </a:highlight>
                          <a:latin typeface="Consolas"/>
                          <a:ea typeface="Consolas"/>
                          <a:cs typeface="Consolas"/>
                          <a:sym typeface="Consolas"/>
                        </a:rPr>
                        <a:t>john@MyShopSolutions</a:t>
                      </a:r>
                      <a:r>
                        <a:rPr lang="es" sz="1600">
                          <a:solidFill>
                            <a:srgbClr val="FF00FF"/>
                          </a:solidFill>
                          <a:highlight>
                            <a:schemeClr val="dk1"/>
                          </a:highlight>
                          <a:latin typeface="Consolas"/>
                          <a:ea typeface="Consolas"/>
                          <a:cs typeface="Consolas"/>
                          <a:sym typeface="Consolas"/>
                        </a:rPr>
                        <a:t>: ~</a:t>
                      </a:r>
                      <a:r>
                        <a:rPr lang="es" sz="1600">
                          <a:solidFill>
                            <a:srgbClr val="F3F3F3"/>
                          </a:solidFill>
                          <a:highlight>
                            <a:schemeClr val="dk1"/>
                          </a:highlight>
                          <a:latin typeface="Consolas"/>
                          <a:ea typeface="Consolas"/>
                          <a:cs typeface="Consolas"/>
                          <a:sym typeface="Consolas"/>
                        </a:rPr>
                        <a:t>$ git help config</a:t>
                      </a:r>
                      <a:endParaRPr sz="1600">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Resumen</a:t>
            </a:r>
            <a:endParaRPr b="1" i="0" sz="4000" u="none" cap="none" strike="noStrike">
              <a:solidFill>
                <a:schemeClr val="dk1"/>
              </a:solidFill>
              <a:latin typeface="DM Sans"/>
              <a:ea typeface="DM Sans"/>
              <a:cs typeface="DM Sans"/>
              <a:sym typeface="DM Sans"/>
            </a:endParaRPr>
          </a:p>
        </p:txBody>
      </p:sp>
      <p:sp>
        <p:nvSpPr>
          <p:cNvPr id="471" name="Google Shape;471;p74"/>
          <p:cNvSpPr txBox="1"/>
          <p:nvPr/>
        </p:nvSpPr>
        <p:spPr>
          <a:xfrm>
            <a:off x="473350" y="1908175"/>
            <a:ext cx="5388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Deberías tener un conocimiento básico de qué es Git.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También deberías tener funcionando en tu sistema una versión de Git configurada con tu identidad.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el momento de aprender algunos fundamentos de Git.</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Creando repositorios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 repositorio?</a:t>
            </a:r>
            <a:endParaRPr b="1" i="0" sz="4000" u="none" cap="none" strike="noStrike">
              <a:solidFill>
                <a:schemeClr val="dk1"/>
              </a:solidFill>
              <a:latin typeface="DM Sans"/>
              <a:ea typeface="DM Sans"/>
              <a:cs typeface="DM Sans"/>
              <a:sym typeface="DM Sans"/>
            </a:endParaRPr>
          </a:p>
        </p:txBody>
      </p:sp>
      <p:sp>
        <p:nvSpPr>
          <p:cNvPr id="482" name="Google Shape;482;p76"/>
          <p:cNvSpPr txBox="1"/>
          <p:nvPr/>
        </p:nvSpPr>
        <p:spPr>
          <a:xfrm>
            <a:off x="473350" y="1908175"/>
            <a:ext cx="5628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 repositorio es un </a:t>
            </a:r>
            <a:r>
              <a:rPr lang="es" sz="1350">
                <a:highlight>
                  <a:srgbClr val="EAFF6A"/>
                </a:highlight>
                <a:latin typeface="DM Sans"/>
                <a:ea typeface="DM Sans"/>
                <a:cs typeface="DM Sans"/>
                <a:sym typeface="DM Sans"/>
              </a:rPr>
              <a:t>espacio centralizado donde se almacena, organiza, mantiene y difunde información.</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Será “la carpeta” o espacio donde guardarás tu proyecto, para más adelante compartirlo con el equipo a través de un repositorio en la nube (en internet, por ejemplo en GitHub).</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INIT</a:t>
            </a:r>
            <a:endParaRPr b="1" i="0" sz="4000" u="none" cap="none" strike="noStrike">
              <a:solidFill>
                <a:schemeClr val="dk1"/>
              </a:solidFill>
              <a:latin typeface="DM Sans"/>
              <a:ea typeface="DM Sans"/>
              <a:cs typeface="DM Sans"/>
              <a:sym typeface="DM Sans"/>
            </a:endParaRPr>
          </a:p>
        </p:txBody>
      </p:sp>
      <p:sp>
        <p:nvSpPr>
          <p:cNvPr id="488" name="Google Shape;488;p77"/>
          <p:cNvSpPr txBox="1"/>
          <p:nvPr/>
        </p:nvSpPr>
        <p:spPr>
          <a:xfrm>
            <a:off x="473350" y="1908175"/>
            <a:ext cx="5158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Este comando se usa para crear un nuevo repositorio en Git. Nos crea un repositorio de manera local y lo hará en la carpeta donde estamos posicionados. También se le puede pasar [nombre_de_la_carpeta] y creará una con ese nombre.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aphicFrame>
        <p:nvGraphicFramePr>
          <p:cNvPr id="494" name="Google Shape;494;p78"/>
          <p:cNvGraphicFramePr/>
          <p:nvPr/>
        </p:nvGraphicFramePr>
        <p:xfrm>
          <a:off x="413713" y="688350"/>
          <a:ext cx="3000000" cy="3000000"/>
        </p:xfrm>
        <a:graphic>
          <a:graphicData uri="http://schemas.openxmlformats.org/drawingml/2006/table">
            <a:tbl>
              <a:tblPr>
                <a:noFill/>
                <a:tableStyleId>{8E1507D3-3113-45A4-BFA2-3350EBB84662}</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Me ubico en la carpeta donde quiero crear mi proyecto, usando el comando de consola cd y la ruta relativa desde donde estoy y hacia donde quiero ir*/</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3F3F3"/>
                          </a:solidFill>
                          <a:highlight>
                            <a:srgbClr val="000000"/>
                          </a:highlight>
                          <a:latin typeface="Consolas"/>
                          <a:ea typeface="Consolas"/>
                          <a:cs typeface="Consolas"/>
                          <a:sym typeface="Consolas"/>
                        </a:rPr>
                        <a:t>$ cd Documents/Proyectos_Coder/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666666"/>
                          </a:solidFill>
                          <a:highlight>
                            <a:srgbClr val="000000"/>
                          </a:highlight>
                          <a:latin typeface="Consolas"/>
                          <a:ea typeface="Consolas"/>
                          <a:cs typeface="Consolas"/>
                          <a:sym typeface="Consolas"/>
                        </a:rPr>
                        <a:t>/* Paso 2: Ya dentro de la carpeta inicio el proyecto con el nombre que le asigne a mi repositorio*/</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git init 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Arrojará el siguiente mensaje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Initialized empty Git repository in /home/usuario/Documents/Proyectos_Coder/mi_repositorio/.git/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666666"/>
                          </a:solidFill>
                          <a:highlight>
                            <a:srgbClr val="000000"/>
                          </a:highlight>
                          <a:latin typeface="Consolas"/>
                          <a:ea typeface="Consolas"/>
                          <a:cs typeface="Consolas"/>
                          <a:sym typeface="Consolas"/>
                        </a:rPr>
                        <a:t>/* Paso 3: Comprobamos que el repositorio se creó usando el comando dir para listar el contenido de /Documents/Proyectos Coder*/</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dir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434343"/>
                          </a:solidFill>
                          <a:highlight>
                            <a:srgbClr val="000000"/>
                          </a:highlight>
                          <a:latin typeface="Consolas"/>
                          <a:ea typeface="Consolas"/>
                          <a:cs typeface="Consolas"/>
                          <a:sym typeface="Consolas"/>
                        </a:rPr>
                        <a:t>/* Paso 4: Me ubico en mi repositorio con el comando cd */</a:t>
                      </a:r>
                      <a:endParaRPr u="none" cap="none" strike="noStrike">
                        <a:solidFill>
                          <a:srgbClr val="43434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a:t>
                      </a:r>
                      <a:r>
                        <a:rPr lang="es" u="none" cap="none" strike="noStrike">
                          <a:solidFill>
                            <a:srgbClr val="F3F3F3"/>
                          </a:solidFill>
                          <a:highlight>
                            <a:srgbClr val="000000"/>
                          </a:highlight>
                          <a:latin typeface="Consolas"/>
                          <a:ea typeface="Consolas"/>
                          <a:cs typeface="Consolas"/>
                          <a:sym typeface="Consolas"/>
                        </a:rPr>
                        <a:t>$ cd mi_repositorio</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grpSp>
        <p:nvGrpSpPr>
          <p:cNvPr id="495" name="Google Shape;495;p78"/>
          <p:cNvGrpSpPr/>
          <p:nvPr/>
        </p:nvGrpSpPr>
        <p:grpSpPr>
          <a:xfrm>
            <a:off x="8212551" y="169348"/>
            <a:ext cx="738900" cy="738900"/>
            <a:chOff x="473351" y="619523"/>
            <a:chExt cx="738900" cy="738900"/>
          </a:xfrm>
        </p:grpSpPr>
        <p:sp>
          <p:nvSpPr>
            <p:cNvPr id="496" name="Google Shape;496;p7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7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498" name="Google Shape;498;p78"/>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INIT</a:t>
            </a:r>
            <a:endParaRPr b="1" sz="35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a:p>
        </p:txBody>
      </p:sp>
      <p:sp>
        <p:nvSpPr>
          <p:cNvPr id="504" name="Google Shape;504;p79"/>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05" name="Google Shape;505;p79"/>
          <p:cNvGrpSpPr/>
          <p:nvPr/>
        </p:nvGrpSpPr>
        <p:grpSpPr>
          <a:xfrm>
            <a:off x="8212551" y="169348"/>
            <a:ext cx="738900" cy="738900"/>
            <a:chOff x="473351" y="619523"/>
            <a:chExt cx="738900" cy="738900"/>
          </a:xfrm>
        </p:grpSpPr>
        <p:sp>
          <p:nvSpPr>
            <p:cNvPr id="506" name="Google Shape;506;p7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p7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8" name="Google Shape;508;p79"/>
          <p:cNvSpPr txBox="1"/>
          <p:nvPr/>
        </p:nvSpPr>
        <p:spPr>
          <a:xfrm>
            <a:off x="929100" y="1331500"/>
            <a:ext cx="71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Ya hemos visto cómo inicializar un repositorio localmente utilizando git init. Ahora nos toca crear los archivos que vamos a usar en este repositorio.</a:t>
            </a:r>
            <a:endParaRPr>
              <a:latin typeface="DM Sans"/>
              <a:ea typeface="DM Sans"/>
              <a:cs typeface="DM Sans"/>
              <a:sym typeface="DM Sans"/>
            </a:endParaRPr>
          </a:p>
        </p:txBody>
      </p:sp>
      <p:sp>
        <p:nvSpPr>
          <p:cNvPr id="509" name="Google Shape;509;p79"/>
          <p:cNvSpPr txBox="1"/>
          <p:nvPr/>
        </p:nvSpPr>
        <p:spPr>
          <a:xfrm>
            <a:off x="818125" y="2219675"/>
            <a:ext cx="276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Trabajaremos con Visual Studio Code.</a:t>
            </a:r>
            <a:endParaRPr/>
          </a:p>
          <a:p>
            <a:pPr indent="0" lvl="0" marL="0" rtl="0" algn="l">
              <a:spcBef>
                <a:spcPts val="0"/>
              </a:spcBef>
              <a:spcAft>
                <a:spcPts val="0"/>
              </a:spcAft>
              <a:buNone/>
            </a:pPr>
            <a:r>
              <a:rPr lang="es"/>
              <a:t>Lo primero será abrir el repositorio que acabamos de crear</a:t>
            </a:r>
            <a:endParaRPr/>
          </a:p>
        </p:txBody>
      </p:sp>
      <p:pic>
        <p:nvPicPr>
          <p:cNvPr id="510" name="Google Shape;510;p79"/>
          <p:cNvPicPr preferRelativeResize="0"/>
          <p:nvPr/>
        </p:nvPicPr>
        <p:blipFill>
          <a:blip r:embed="rId4">
            <a:alphaModFix/>
          </a:blip>
          <a:stretch>
            <a:fillRect/>
          </a:stretch>
        </p:blipFill>
        <p:spPr>
          <a:xfrm>
            <a:off x="3787975" y="1947100"/>
            <a:ext cx="4324925" cy="2526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0"/>
          <p:cNvSpPr/>
          <p:nvPr/>
        </p:nvSpPr>
        <p:spPr>
          <a:xfrm>
            <a:off x="647400" y="1189150"/>
            <a:ext cx="78870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a:t>     </a:t>
            </a:r>
            <a:endParaRPr/>
          </a:p>
          <a:p>
            <a:pPr indent="0" lvl="0" marL="0" marR="0" rtl="0" algn="l">
              <a:lnSpc>
                <a:spcPct val="100000"/>
              </a:lnSpc>
              <a:spcBef>
                <a:spcPts val="0"/>
              </a:spcBef>
              <a:spcAft>
                <a:spcPts val="0"/>
              </a:spcAft>
              <a:buClr>
                <a:schemeClr val="dk1"/>
              </a:buClr>
              <a:buSzPts val="1100"/>
              <a:buFont typeface="Arial"/>
              <a:buNone/>
            </a:pPr>
            <a:r>
              <a:t/>
            </a:r>
            <a:endParaRPr/>
          </a:p>
        </p:txBody>
      </p:sp>
      <p:sp>
        <p:nvSpPr>
          <p:cNvPr id="516" name="Google Shape;516;p80"/>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17" name="Google Shape;517;p80"/>
          <p:cNvGrpSpPr/>
          <p:nvPr/>
        </p:nvGrpSpPr>
        <p:grpSpPr>
          <a:xfrm>
            <a:off x="8212551" y="169348"/>
            <a:ext cx="738900" cy="738900"/>
            <a:chOff x="473351" y="619523"/>
            <a:chExt cx="738900" cy="738900"/>
          </a:xfrm>
        </p:grpSpPr>
        <p:sp>
          <p:nvSpPr>
            <p:cNvPr id="518" name="Google Shape;518;p8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9" name="Google Shape;519;p8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20" name="Google Shape;520;p80"/>
          <p:cNvSpPr txBox="1"/>
          <p:nvPr/>
        </p:nvSpPr>
        <p:spPr>
          <a:xfrm>
            <a:off x="929100" y="1255300"/>
            <a:ext cx="71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Luego creamos un archivo index.html que se guardará en el repositorio</a:t>
            </a:r>
            <a:endParaRPr>
              <a:latin typeface="DM Sans"/>
              <a:ea typeface="DM Sans"/>
              <a:cs typeface="DM Sans"/>
              <a:sym typeface="DM Sans"/>
            </a:endParaRPr>
          </a:p>
        </p:txBody>
      </p:sp>
      <p:pic>
        <p:nvPicPr>
          <p:cNvPr id="521" name="Google Shape;521;p80"/>
          <p:cNvPicPr preferRelativeResize="0"/>
          <p:nvPr/>
        </p:nvPicPr>
        <p:blipFill rotWithShape="1">
          <a:blip r:embed="rId4">
            <a:alphaModFix/>
          </a:blip>
          <a:srcRect b="15354" l="0" r="0" t="0"/>
          <a:stretch/>
        </p:blipFill>
        <p:spPr>
          <a:xfrm>
            <a:off x="1761525" y="1655500"/>
            <a:ext cx="5670600" cy="2828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p:nvPr/>
        </p:nvSpPr>
        <p:spPr>
          <a:xfrm>
            <a:off x="647400" y="1189150"/>
            <a:ext cx="7925100" cy="3402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a:t>     </a:t>
            </a:r>
            <a:endParaRPr/>
          </a:p>
          <a:p>
            <a:pPr indent="0" lvl="0" marL="0" marR="0" rtl="0" algn="l">
              <a:lnSpc>
                <a:spcPct val="100000"/>
              </a:lnSpc>
              <a:spcBef>
                <a:spcPts val="0"/>
              </a:spcBef>
              <a:spcAft>
                <a:spcPts val="0"/>
              </a:spcAft>
              <a:buClr>
                <a:schemeClr val="dk1"/>
              </a:buClr>
              <a:buSzPts val="1100"/>
              <a:buFont typeface="Arial"/>
              <a:buNone/>
            </a:pPr>
            <a:r>
              <a:t/>
            </a:r>
            <a:endParaRPr/>
          </a:p>
        </p:txBody>
      </p:sp>
      <p:sp>
        <p:nvSpPr>
          <p:cNvPr id="527" name="Google Shape;527;p81"/>
          <p:cNvSpPr txBox="1"/>
          <p:nvPr/>
        </p:nvSpPr>
        <p:spPr>
          <a:xfrm>
            <a:off x="462375" y="4034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GIT STATUS</a:t>
            </a:r>
            <a:endParaRPr b="1" sz="3500">
              <a:solidFill>
                <a:schemeClr val="lt1"/>
              </a:solidFill>
              <a:latin typeface="DM Sans"/>
              <a:ea typeface="DM Sans"/>
              <a:cs typeface="DM Sans"/>
              <a:sym typeface="DM Sans"/>
            </a:endParaRPr>
          </a:p>
        </p:txBody>
      </p:sp>
      <p:grpSp>
        <p:nvGrpSpPr>
          <p:cNvPr id="528" name="Google Shape;528;p81"/>
          <p:cNvGrpSpPr/>
          <p:nvPr/>
        </p:nvGrpSpPr>
        <p:grpSpPr>
          <a:xfrm>
            <a:off x="8212551" y="169348"/>
            <a:ext cx="738900" cy="738900"/>
            <a:chOff x="473351" y="619523"/>
            <a:chExt cx="738900" cy="738900"/>
          </a:xfrm>
        </p:grpSpPr>
        <p:sp>
          <p:nvSpPr>
            <p:cNvPr id="529" name="Google Shape;529;p8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0" name="Google Shape;530;p8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31" name="Google Shape;531;p81"/>
          <p:cNvSpPr txBox="1"/>
          <p:nvPr/>
        </p:nvSpPr>
        <p:spPr>
          <a:xfrm>
            <a:off x="929100" y="1189150"/>
            <a:ext cx="718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Vamos a la terminal de VSC y con el comando git status chequeamos el estado de nuestro repositorio</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532" name="Google Shape;532;p81"/>
          <p:cNvGraphicFramePr/>
          <p:nvPr/>
        </p:nvGraphicFramePr>
        <p:xfrm>
          <a:off x="805938" y="1839225"/>
          <a:ext cx="3000000" cy="3000000"/>
        </p:xfrm>
        <a:graphic>
          <a:graphicData uri="http://schemas.openxmlformats.org/drawingml/2006/table">
            <a:tbl>
              <a:tblPr>
                <a:noFill/>
                <a:tableStyleId>{8E1507D3-3113-45A4-BFA2-3350EBB84662}</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00FF00"/>
                          </a:solidFill>
                          <a:highlight>
                            <a:srgbClr val="000000"/>
                          </a:highlight>
                          <a:latin typeface="Consolas"/>
                          <a:ea typeface="Consolas"/>
                          <a:cs typeface="Consolas"/>
                          <a:sym typeface="Consolas"/>
                        </a:rPr>
                        <a:t>john@MyShopSolutions</a:t>
                      </a:r>
                      <a:r>
                        <a:rPr lang="es" sz="1300" u="none" cap="none" strike="noStrike">
                          <a:solidFill>
                            <a:srgbClr val="FF00FF"/>
                          </a:solidFill>
                          <a:highlight>
                            <a:srgbClr val="000000"/>
                          </a:highlight>
                          <a:latin typeface="Consolas"/>
                          <a:ea typeface="Consolas"/>
                          <a:cs typeface="Consolas"/>
                          <a:sym typeface="Consolas"/>
                        </a:rPr>
                        <a:t> :~</a:t>
                      </a:r>
                      <a:r>
                        <a:rPr lang="es" sz="1300" u="none" cap="none" strike="noStrike">
                          <a:solidFill>
                            <a:srgbClr val="FFFF00"/>
                          </a:solidFill>
                          <a:highlight>
                            <a:srgbClr val="000000"/>
                          </a:highlight>
                          <a:latin typeface="Consolas"/>
                          <a:ea typeface="Consolas"/>
                          <a:cs typeface="Consolas"/>
                          <a:sym typeface="Consolas"/>
                        </a:rPr>
                        <a:t>/Documents/Proyectos_Coder/mi_repositorio</a:t>
                      </a:r>
                      <a:r>
                        <a:rPr lang="es" sz="1300">
                          <a:solidFill>
                            <a:srgbClr val="F3F3F3"/>
                          </a:solidFill>
                          <a:highlight>
                            <a:srgbClr val="000000"/>
                          </a:highlight>
                          <a:latin typeface="Consolas"/>
                          <a:ea typeface="Consolas"/>
                          <a:cs typeface="Consolas"/>
                          <a:sym typeface="Consolas"/>
                        </a:rPr>
                        <a:t>$</a:t>
                      </a:r>
                      <a:r>
                        <a:rPr lang="es" sz="1300" u="none" cap="none" strike="noStrike">
                          <a:solidFill>
                            <a:srgbClr val="F3F3F3"/>
                          </a:solidFill>
                          <a:highlight>
                            <a:srgbClr val="000000"/>
                          </a:highlight>
                          <a:latin typeface="Consolas"/>
                          <a:ea typeface="Consolas"/>
                          <a:cs typeface="Consolas"/>
                          <a:sym typeface="Consolas"/>
                        </a:rPr>
                        <a:t> git status</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On branch master</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No commits yet</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Untracked files:</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  (use "git add &lt;file&gt;..." to include in what will be committed)</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        </a:t>
                      </a:r>
                      <a:r>
                        <a:rPr lang="es" sz="1300" u="none" cap="none" strike="noStrike">
                          <a:solidFill>
                            <a:srgbClr val="FF0000"/>
                          </a:solidFill>
                          <a:highlight>
                            <a:srgbClr val="000000"/>
                          </a:highlight>
                          <a:latin typeface="Consolas"/>
                          <a:ea typeface="Consolas"/>
                          <a:cs typeface="Consolas"/>
                          <a:sym typeface="Consolas"/>
                        </a:rPr>
                        <a:t>index.html</a:t>
                      </a:r>
                      <a:endParaRPr sz="1300" u="none" cap="none" strike="noStrike">
                        <a:solidFill>
                          <a:srgbClr val="FF00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sz="13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300" u="none" cap="none" strike="noStrike">
                          <a:solidFill>
                            <a:srgbClr val="F3F3F3"/>
                          </a:solidFill>
                          <a:highlight>
                            <a:srgbClr val="000000"/>
                          </a:highlight>
                          <a:latin typeface="Consolas"/>
                          <a:ea typeface="Consolas"/>
                          <a:cs typeface="Consolas"/>
                          <a:sym typeface="Consolas"/>
                        </a:rPr>
                        <a:t>nothing added to commit but untracked files present (use "git add" to track)</a:t>
                      </a:r>
                      <a:endParaRPr sz="13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09</a:t>
            </a:r>
            <a:endParaRPr b="0" i="0" sz="1400" u="none" cap="none" strike="noStrike">
              <a:solidFill>
                <a:srgbClr val="000000"/>
              </a:solidFill>
              <a:latin typeface="DM Sans"/>
              <a:ea typeface="DM Sans"/>
              <a:cs typeface="DM Sans"/>
              <a:sym typeface="DM Sans"/>
            </a:endParaRPr>
          </a:p>
        </p:txBody>
      </p:sp>
      <p:sp>
        <p:nvSpPr>
          <p:cNvPr id="157" name="Google Shape;157;p3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58" name="Google Shape;158;p37"/>
          <p:cNvSpPr txBox="1"/>
          <p:nvPr/>
        </p:nvSpPr>
        <p:spPr>
          <a:xfrm>
            <a:off x="465275" y="1788450"/>
            <a:ext cx="3834600" cy="25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Framework:</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marco de trabajo, un conjunto de herramientas y código para trabajar de acuerdo con una metodología, utilizando determinados patrones.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Bootstrap:</a:t>
            </a:r>
            <a:r>
              <a:rPr lang="es" sz="1350">
                <a:solidFill>
                  <a:schemeClr val="dk1"/>
                </a:solidFill>
                <a:latin typeface="DM Sans"/>
                <a:ea typeface="DM Sans"/>
                <a:cs typeface="DM Sans"/>
                <a:sym typeface="DM Sans"/>
              </a:rPr>
              <a:t> Es un framework que permite crear interfaces web con CSS y JavaScript. Adapta la interfaz del sitio web al tamaño del dispositivo en que se visualice logrando sitios responsive de forma sencilla.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159" name="Google Shape;159;p37"/>
          <p:cNvSpPr txBox="1"/>
          <p:nvPr/>
        </p:nvSpPr>
        <p:spPr>
          <a:xfrm>
            <a:off x="4519500" y="1788450"/>
            <a:ext cx="3834600" cy="22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CDN:</a:t>
            </a:r>
            <a:r>
              <a:rPr b="1" lang="es" sz="1350">
                <a:solidFill>
                  <a:schemeClr val="dk1"/>
                </a:solidFill>
                <a:latin typeface="DM Sans"/>
                <a:ea typeface="DM Sans"/>
                <a:cs typeface="DM Sans"/>
                <a:sym typeface="DM Sans"/>
              </a:rPr>
              <a:t> </a:t>
            </a:r>
            <a:r>
              <a:rPr i="1" lang="es" sz="1350">
                <a:solidFill>
                  <a:schemeClr val="dk1"/>
                </a:solidFill>
                <a:latin typeface="DM Sans"/>
                <a:ea typeface="DM Sans"/>
                <a:cs typeface="DM Sans"/>
                <a:sym typeface="DM Sans"/>
              </a:rPr>
              <a:t>Content Delivery Network</a:t>
            </a:r>
            <a:r>
              <a:rPr lang="es" sz="1350">
                <a:solidFill>
                  <a:schemeClr val="dk1"/>
                </a:solidFill>
                <a:latin typeface="DM Sans"/>
                <a:ea typeface="DM Sans"/>
                <a:cs typeface="DM Sans"/>
                <a:sym typeface="DM Sans"/>
              </a:rPr>
              <a:t>, una red que aloja los archivos css y js de Bootstrap, a la cual podemos acceder a través de una dirección URL para agregar Bootstrap en nuestro proyecto.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Breakpoint: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Medidas de anchura utilizadas para el diseño responsivo. Determinan cómo se verá el diseño responsive en cada tamaño de dispositivo o viewport.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538" name="Google Shape;538;p82"/>
          <p:cNvSpPr txBox="1"/>
          <p:nvPr/>
        </p:nvSpPr>
        <p:spPr>
          <a:xfrm>
            <a:off x="476250" y="1707000"/>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creado.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39" name="Google Shape;539;p82"/>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IGNORE</a:t>
            </a:r>
            <a:endParaRPr b="1" i="0" sz="4000" u="none" cap="none" strike="noStrike">
              <a:solidFill>
                <a:schemeClr val="dk1"/>
              </a:solidFill>
              <a:latin typeface="DM Sans"/>
              <a:ea typeface="DM Sans"/>
              <a:cs typeface="DM Sans"/>
              <a:sym typeface="DM Sans"/>
            </a:endParaRPr>
          </a:p>
        </p:txBody>
      </p:sp>
      <p:sp>
        <p:nvSpPr>
          <p:cNvPr id="545" name="Google Shape;545;p83"/>
          <p:cNvSpPr txBox="1"/>
          <p:nvPr/>
        </p:nvSpPr>
        <p:spPr>
          <a:xfrm>
            <a:off x="473350" y="1908175"/>
            <a:ext cx="80910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Ahora se necesita</a:t>
            </a:r>
            <a:r>
              <a:rPr lang="es" sz="1350">
                <a:highlight>
                  <a:schemeClr val="accent6"/>
                </a:highlight>
                <a:latin typeface="DM Sans"/>
                <a:ea typeface="DM Sans"/>
                <a:cs typeface="DM Sans"/>
                <a:sym typeface="DM Sans"/>
              </a:rPr>
              <a:t> agregar el o los archivos al Staging Area.</a:t>
            </a:r>
            <a:r>
              <a:rPr lang="es" sz="1350">
                <a:latin typeface="DM Sans"/>
                <a:ea typeface="DM Sans"/>
                <a:cs typeface="DM Sans"/>
                <a:sym typeface="DM Sans"/>
              </a:rPr>
              <a:t> Pero, en ocasiones, puede haber ciertos archivos en el proyecto que no deben ser agregados (archivos de configuración, archivos del sistema operativo Mac, etc). Para lograrlo, vamos a usar .</a:t>
            </a:r>
            <a:r>
              <a:rPr b="1" i="1" lang="es" sz="1350">
                <a:latin typeface="DM Sans"/>
                <a:ea typeface="DM Sans"/>
                <a:cs typeface="DM Sans"/>
                <a:sym typeface="DM Sans"/>
              </a:rPr>
              <a:t>gitignore </a:t>
            </a:r>
            <a:endParaRPr b="1" i="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archivo .gitignore, es un archivo de texto que le dice a Git qué archivos o carpetas ignorar en un proyecto. El archivo .gitignore se coloca en el directorio raíz del proyecto.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procedimiento es simple: crea un archivo de texto y asígnale el nombre ".gitignore" (recuerda incluir el . al principio). Luego, edita este archivo según lo requiera tu proyecto. Cada nueva línea debe incluir un archivo o carpeta adicional que quieras que Git lo ignore.</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IGNORE</a:t>
            </a:r>
            <a:endParaRPr b="1" i="0" sz="4000" u="none" cap="none" strike="noStrike">
              <a:solidFill>
                <a:schemeClr val="dk1"/>
              </a:solidFill>
              <a:latin typeface="DM Sans"/>
              <a:ea typeface="DM Sans"/>
              <a:cs typeface="DM Sans"/>
              <a:sym typeface="DM Sans"/>
            </a:endParaRPr>
          </a:p>
        </p:txBody>
      </p:sp>
      <p:sp>
        <p:nvSpPr>
          <p:cNvPr id="551" name="Google Shape;551;p84"/>
          <p:cNvSpPr txBox="1"/>
          <p:nvPr/>
        </p:nvSpPr>
        <p:spPr>
          <a:xfrm>
            <a:off x="473350" y="1374775"/>
            <a:ext cx="8091000" cy="40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Las entradas de este archivo también pueden seguir un patrón coincidente: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utiliza como una coincidencia comodín.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usa para ignorar las rutas relativas al archivo .gitignore.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es usado para agregar comentarios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Ejemplos de elementos que se pueden agregar en .gitignore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10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archivos del sistema Mac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.DS_store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la carpeta img_cache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img_cache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todos los archivos de texto</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*.txt</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 Ignora el archivo background.jpg</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100">
                <a:latin typeface="Consolas"/>
                <a:ea typeface="Consolas"/>
                <a:cs typeface="Consolas"/>
                <a:sym typeface="Consolas"/>
              </a:rPr>
              <a:t>background.jpg</a:t>
            </a:r>
            <a:endParaRPr sz="11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ADD</a:t>
            </a:r>
            <a:endParaRPr b="1" i="0" sz="4000" u="none" cap="none" strike="noStrike">
              <a:solidFill>
                <a:schemeClr val="dk1"/>
              </a:solidFill>
              <a:latin typeface="DM Sans"/>
              <a:ea typeface="DM Sans"/>
              <a:cs typeface="DM Sans"/>
              <a:sym typeface="DM Sans"/>
            </a:endParaRPr>
          </a:p>
        </p:txBody>
      </p:sp>
      <p:sp>
        <p:nvSpPr>
          <p:cNvPr id="557" name="Google Shape;557;p85"/>
          <p:cNvSpPr txBox="1"/>
          <p:nvPr/>
        </p:nvSpPr>
        <p:spPr>
          <a:xfrm>
            <a:off x="473350" y="1908175"/>
            <a:ext cx="6585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Ahora se necesita agregar el o los archivos al Staging Area.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nuestro caso, para el index.html vamos a usar el comando git add + el nombre del archivo, lo cual permite adherir el archivo para subirlo luego al repositorio. También se puede usar </a:t>
            </a:r>
            <a:r>
              <a:rPr b="1" i="1" lang="es" sz="1350">
                <a:latin typeface="DM Sans"/>
                <a:ea typeface="DM Sans"/>
                <a:cs typeface="DM Sans"/>
                <a:sym typeface="DM Sans"/>
              </a:rPr>
              <a:t>git add . </a:t>
            </a:r>
            <a:r>
              <a:rPr lang="es" sz="1350">
                <a:latin typeface="DM Sans"/>
                <a:ea typeface="DM Sans"/>
                <a:cs typeface="DM Sans"/>
                <a:sym typeface="DM Sans"/>
              </a:rPr>
              <a:t>que adhiere todos los archivos nuevos.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verificar si funcionó, nuevamente utilizamos git status.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8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563" name="Google Shape;563;p86"/>
          <p:cNvGrpSpPr/>
          <p:nvPr/>
        </p:nvGrpSpPr>
        <p:grpSpPr>
          <a:xfrm>
            <a:off x="8212551" y="169348"/>
            <a:ext cx="738900" cy="738900"/>
            <a:chOff x="473351" y="619523"/>
            <a:chExt cx="738900" cy="738900"/>
          </a:xfrm>
        </p:grpSpPr>
        <p:sp>
          <p:nvSpPr>
            <p:cNvPr id="564" name="Google Shape;564;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5" name="Google Shape;565;p8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66" name="Google Shape;566;p86"/>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ADD</a:t>
            </a:r>
            <a:endParaRPr b="1" sz="3500">
              <a:solidFill>
                <a:schemeClr val="dk1"/>
              </a:solidFill>
              <a:latin typeface="DM Sans"/>
              <a:ea typeface="DM Sans"/>
              <a:cs typeface="DM Sans"/>
              <a:sym typeface="DM Sans"/>
            </a:endParaRPr>
          </a:p>
        </p:txBody>
      </p:sp>
      <p:graphicFrame>
        <p:nvGraphicFramePr>
          <p:cNvPr id="567" name="Google Shape;567;p86"/>
          <p:cNvGraphicFramePr/>
          <p:nvPr/>
        </p:nvGraphicFramePr>
        <p:xfrm>
          <a:off x="354213" y="1434838"/>
          <a:ext cx="3000000" cy="3000000"/>
        </p:xfrm>
        <a:graphic>
          <a:graphicData uri="http://schemas.openxmlformats.org/drawingml/2006/table">
            <a:tbl>
              <a:tblPr>
                <a:noFill/>
                <a:tableStyleId>{8E1507D3-3113-45A4-BFA2-3350EBB84662}</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add index.html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status</a:t>
                      </a:r>
                      <a:br>
                        <a:rPr lang="es" u="none" cap="none" strike="noStrike">
                          <a:solidFill>
                            <a:srgbClr val="F3F3F3"/>
                          </a:solidFill>
                          <a:highlight>
                            <a:srgbClr val="000000"/>
                          </a:highlight>
                          <a:latin typeface="Consolas"/>
                          <a:ea typeface="Consolas"/>
                          <a:cs typeface="Consolas"/>
                          <a:sym typeface="Consolas"/>
                        </a:rPr>
                      </a:br>
                      <a:r>
                        <a:rPr lang="es" u="none" cap="none" strike="noStrike">
                          <a:solidFill>
                            <a:srgbClr val="F3F3F3"/>
                          </a:solidFill>
                          <a:highlight>
                            <a:srgbClr val="000000"/>
                          </a:highlight>
                          <a:latin typeface="Consolas"/>
                          <a:ea typeface="Consolas"/>
                          <a:cs typeface="Consolas"/>
                          <a:sym typeface="Consolas"/>
                        </a:rPr>
                        <a:t>On branch master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No commits yet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Changes to be committed:</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  (use "git rm --cached &lt;file&gt;..." to unstage)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u="none" cap="none" strike="noStrike">
                          <a:solidFill>
                            <a:srgbClr val="F3F3F3"/>
                          </a:solidFill>
                          <a:highlight>
                            <a:srgbClr val="000000"/>
                          </a:highlight>
                          <a:latin typeface="Consolas"/>
                          <a:ea typeface="Consolas"/>
                          <a:cs typeface="Consolas"/>
                          <a:sym typeface="Consolas"/>
                        </a:rPr>
                        <a:t>     </a:t>
                      </a:r>
                      <a:r>
                        <a:rPr lang="es" u="none" cap="none" strike="noStrike">
                          <a:solidFill>
                            <a:srgbClr val="6AA84F"/>
                          </a:solidFill>
                          <a:highlight>
                            <a:srgbClr val="000000"/>
                          </a:highlight>
                          <a:latin typeface="Consolas"/>
                          <a:ea typeface="Consolas"/>
                          <a:cs typeface="Consolas"/>
                          <a:sym typeface="Consolas"/>
                        </a:rPr>
                        <a:t>   new file:   index.html</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573" name="Google Shape;573;p8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adherido.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74" name="Google Shape;574;p87"/>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COMMIT</a:t>
            </a:r>
            <a:endParaRPr b="1" i="0" sz="4000" u="none" cap="none" strike="noStrike">
              <a:solidFill>
                <a:schemeClr val="dk1"/>
              </a:solidFill>
              <a:latin typeface="DM Sans"/>
              <a:ea typeface="DM Sans"/>
              <a:cs typeface="DM Sans"/>
              <a:sym typeface="DM Sans"/>
            </a:endParaRPr>
          </a:p>
        </p:txBody>
      </p:sp>
      <p:sp>
        <p:nvSpPr>
          <p:cNvPr id="580" name="Google Shape;580;p88"/>
          <p:cNvSpPr txBox="1"/>
          <p:nvPr/>
        </p:nvSpPr>
        <p:spPr>
          <a:xfrm>
            <a:off x="473350" y="1908175"/>
            <a:ext cx="7026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vez que nuestros archivos están en el Staging Area debemos pasarlos a nuestro repositorio local y para eso debemos usar el git commit, que es el comando que nos va a permitir comprometer nuestros archivos.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Es decir, que lo subirá al repositorio que se ha creado. El comando es el siguiente: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git commit -m “Comentario de qué se trata el commit que se está realizando”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8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586" name="Google Shape;586;p89"/>
          <p:cNvGrpSpPr/>
          <p:nvPr/>
        </p:nvGrpSpPr>
        <p:grpSpPr>
          <a:xfrm>
            <a:off x="8212551" y="169348"/>
            <a:ext cx="738900" cy="738900"/>
            <a:chOff x="473351" y="619523"/>
            <a:chExt cx="738900" cy="738900"/>
          </a:xfrm>
        </p:grpSpPr>
        <p:sp>
          <p:nvSpPr>
            <p:cNvPr id="587" name="Google Shape;587;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8" name="Google Shape;588;p8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89" name="Google Shape;589;p89"/>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COMMIT</a:t>
            </a:r>
            <a:endParaRPr b="1" sz="3500">
              <a:solidFill>
                <a:schemeClr val="dk1"/>
              </a:solidFill>
              <a:latin typeface="DM Sans"/>
              <a:ea typeface="DM Sans"/>
              <a:cs typeface="DM Sans"/>
              <a:sym typeface="DM Sans"/>
            </a:endParaRPr>
          </a:p>
        </p:txBody>
      </p:sp>
      <p:graphicFrame>
        <p:nvGraphicFramePr>
          <p:cNvPr id="590" name="Google Shape;590;p89"/>
          <p:cNvGraphicFramePr/>
          <p:nvPr/>
        </p:nvGraphicFramePr>
        <p:xfrm>
          <a:off x="643788" y="1685288"/>
          <a:ext cx="3000000" cy="3000000"/>
        </p:xfrm>
        <a:graphic>
          <a:graphicData uri="http://schemas.openxmlformats.org/drawingml/2006/table">
            <a:tbl>
              <a:tblPr>
                <a:noFill/>
                <a:tableStyleId>{8E1507D3-3113-45A4-BFA2-3350EBB84662}</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commit -m "Primer archivo del repositorio"</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666666"/>
                          </a:solidFill>
                          <a:highlight>
                            <a:srgbClr val="000000"/>
                          </a:highlight>
                          <a:latin typeface="Consolas"/>
                          <a:ea typeface="Consolas"/>
                          <a:cs typeface="Consolas"/>
                          <a:sym typeface="Consolas"/>
                        </a:rPr>
                        <a:t>/* Esta sería el resultado del comando, e</a:t>
                      </a:r>
                      <a:r>
                        <a:rPr lang="es" sz="1600">
                          <a:solidFill>
                            <a:srgbClr val="888888"/>
                          </a:solidFill>
                          <a:highlight>
                            <a:schemeClr val="dk1"/>
                          </a:highlight>
                          <a:latin typeface="Consolas"/>
                          <a:ea typeface="Consolas"/>
                          <a:cs typeface="Consolas"/>
                          <a:sym typeface="Consolas"/>
                        </a:rPr>
                        <a:t>l número siempre será distinto</a:t>
                      </a:r>
                      <a:r>
                        <a:rPr lang="es" sz="1600" u="none" cap="none" strike="noStrike">
                          <a:solidFill>
                            <a:srgbClr val="666666"/>
                          </a:solidFill>
                          <a:highlight>
                            <a:srgbClr val="000000"/>
                          </a:highlight>
                          <a:latin typeface="Consolas"/>
                          <a:ea typeface="Consolas"/>
                          <a:cs typeface="Consolas"/>
                          <a:sym typeface="Consolas"/>
                        </a:rPr>
                        <a:t>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[master (root-commit) 1734915] </a:t>
                      </a:r>
                      <a:r>
                        <a:rPr lang="es" sz="1600">
                          <a:solidFill>
                            <a:srgbClr val="F3F3F3"/>
                          </a:solidFill>
                          <a:highlight>
                            <a:srgbClr val="000000"/>
                          </a:highlight>
                          <a:latin typeface="Consolas"/>
                          <a:ea typeface="Consolas"/>
                          <a:cs typeface="Consolas"/>
                          <a:sym typeface="Consolas"/>
                        </a:rPr>
                        <a:t>Primer archivo del repositorio</a:t>
                      </a:r>
                      <a:endParaRPr sz="1600">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a:t>
                      </a:r>
                      <a:r>
                        <a:rPr lang="es" sz="1600">
                          <a:solidFill>
                            <a:srgbClr val="F3F3F3"/>
                          </a:solidFill>
                          <a:highlight>
                            <a:srgbClr val="000000"/>
                          </a:highlight>
                          <a:latin typeface="Consolas"/>
                          <a:ea typeface="Consolas"/>
                          <a:cs typeface="Consolas"/>
                          <a:sym typeface="Consolas"/>
                        </a:rPr>
                        <a:t>1 file changed, 12 insertions(+)</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create mode 100644 index.html</a:t>
                      </a:r>
                      <a:endParaRPr sz="16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¿Recuerdan los 3 estados?</a:t>
            </a:r>
            <a:endParaRPr b="1" i="0" sz="4000" u="none" cap="none" strike="noStrike">
              <a:solidFill>
                <a:schemeClr val="dk1"/>
              </a:solidFill>
              <a:latin typeface="DM Sans"/>
              <a:ea typeface="DM Sans"/>
              <a:cs typeface="DM Sans"/>
              <a:sym typeface="DM Sans"/>
            </a:endParaRPr>
          </a:p>
        </p:txBody>
      </p:sp>
      <p:sp>
        <p:nvSpPr>
          <p:cNvPr id="596" name="Google Shape;596;p90"/>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comprometido para el repositorio</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97" name="Google Shape;597;p90"/>
          <p:cNvPicPr preferRelativeResize="0"/>
          <p:nvPr/>
        </p:nvPicPr>
        <p:blipFill rotWithShape="1">
          <a:blip r:embed="rId3">
            <a:alphaModFix/>
          </a:blip>
          <a:srcRect b="0" l="0" r="0" t="0"/>
          <a:stretch/>
        </p:blipFill>
        <p:spPr>
          <a:xfrm>
            <a:off x="4307950" y="1496868"/>
            <a:ext cx="4287725" cy="286583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9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03" name="Google Shape;603;p91"/>
          <p:cNvGrpSpPr/>
          <p:nvPr/>
        </p:nvGrpSpPr>
        <p:grpSpPr>
          <a:xfrm>
            <a:off x="8212551" y="169348"/>
            <a:ext cx="738900" cy="738900"/>
            <a:chOff x="473351" y="619523"/>
            <a:chExt cx="738900" cy="738900"/>
          </a:xfrm>
        </p:grpSpPr>
        <p:sp>
          <p:nvSpPr>
            <p:cNvPr id="604" name="Google Shape;604;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5" name="Google Shape;605;p9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06" name="Google Shape;606;p91"/>
          <p:cNvSpPr txBox="1"/>
          <p:nvPr/>
        </p:nvSpPr>
        <p:spPr>
          <a:xfrm>
            <a:off x="437563" y="133525"/>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LOG</a:t>
            </a:r>
            <a:endParaRPr b="1" sz="3500">
              <a:solidFill>
                <a:schemeClr val="dk1"/>
              </a:solidFill>
              <a:latin typeface="DM Sans"/>
              <a:ea typeface="DM Sans"/>
              <a:cs typeface="DM Sans"/>
              <a:sym typeface="DM Sans"/>
            </a:endParaRPr>
          </a:p>
        </p:txBody>
      </p:sp>
      <p:graphicFrame>
        <p:nvGraphicFramePr>
          <p:cNvPr id="607" name="Google Shape;607;p91"/>
          <p:cNvGraphicFramePr/>
          <p:nvPr/>
        </p:nvGraphicFramePr>
        <p:xfrm>
          <a:off x="735488" y="1162600"/>
          <a:ext cx="3000000" cy="3000000"/>
        </p:xfrm>
        <a:graphic>
          <a:graphicData uri="http://schemas.openxmlformats.org/drawingml/2006/table">
            <a:tbl>
              <a:tblPr>
                <a:noFill/>
                <a:tableStyleId>{8E1507D3-3113-45A4-BFA2-3350EBB84662}</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Con git log podemos ver los logs (historial) de lo que ha pasado en el repositorio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log</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a:solidFill>
                            <a:srgbClr val="FFFF00"/>
                          </a:solidFill>
                          <a:highlight>
                            <a:srgbClr val="000000"/>
                          </a:highlight>
                          <a:latin typeface="Consolas"/>
                          <a:ea typeface="Consolas"/>
                          <a:cs typeface="Consolas"/>
                          <a:sym typeface="Consolas"/>
                        </a:rPr>
                        <a:t>commit 96e7e598115aeb3cb7901d3b311b29cc2ab7f392</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a:t>
                      </a:r>
                      <a:r>
                        <a:rPr lang="es" sz="1600" u="none" cap="none" strike="noStrike">
                          <a:solidFill>
                            <a:srgbClr val="00FFFF"/>
                          </a:solidFill>
                          <a:highlight>
                            <a:srgbClr val="000000"/>
                          </a:highlight>
                          <a:latin typeface="Consolas"/>
                          <a:ea typeface="Consolas"/>
                          <a:cs typeface="Consolas"/>
                          <a:sym typeface="Consolas"/>
                        </a:rPr>
                        <a:t>HEAD -&gt;</a:t>
                      </a:r>
                      <a:r>
                        <a:rPr lang="es" sz="1600" u="none" cap="none" strike="noStrike">
                          <a:solidFill>
                            <a:srgbClr val="F3F3F3"/>
                          </a:solidFill>
                          <a:highlight>
                            <a:srgbClr val="000000"/>
                          </a:highlight>
                          <a:latin typeface="Consolas"/>
                          <a:ea typeface="Consolas"/>
                          <a:cs typeface="Consolas"/>
                          <a:sym typeface="Consolas"/>
                        </a:rPr>
                        <a:t> </a:t>
                      </a:r>
                      <a:r>
                        <a:rPr lang="es" sz="1600" u="none" cap="none" strike="noStrike">
                          <a:solidFill>
                            <a:srgbClr val="00FF00"/>
                          </a:solidFill>
                          <a:highlight>
                            <a:srgbClr val="000000"/>
                          </a:highlight>
                          <a:latin typeface="Consolas"/>
                          <a:ea typeface="Consolas"/>
                          <a:cs typeface="Consolas"/>
                          <a:sym typeface="Consolas"/>
                        </a:rPr>
                        <a:t>master</a:t>
                      </a:r>
                      <a:r>
                        <a:rPr lang="es" sz="1600" u="none" cap="none" strike="noStrike">
                          <a:solidFill>
                            <a:srgbClr val="FFFF00"/>
                          </a:solidFill>
                          <a:highlight>
                            <a:srgbClr val="000000"/>
                          </a:highlight>
                          <a:latin typeface="Consolas"/>
                          <a:ea typeface="Consolas"/>
                          <a:cs typeface="Consolas"/>
                          <a:sym typeface="Consolas"/>
                        </a:rPr>
                        <a:t>)</a:t>
                      </a:r>
                      <a:endParaRPr sz="1600" u="none" cap="none" strike="noStrike">
                        <a:solidFill>
                          <a:srgbClr val="FFFF00"/>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Author: John Doe &lt;johndoe@example.com&gt;</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Date:   </a:t>
                      </a:r>
                      <a:r>
                        <a:rPr lang="es" sz="1600">
                          <a:solidFill>
                            <a:srgbClr val="F3F3F3"/>
                          </a:solidFill>
                          <a:highlight>
                            <a:srgbClr val="000000"/>
                          </a:highlight>
                          <a:latin typeface="Consolas"/>
                          <a:ea typeface="Consolas"/>
                          <a:cs typeface="Consolas"/>
                          <a:sym typeface="Consolas"/>
                        </a:rPr>
                        <a:t>Wed Nov 16 17:10:20 2022 -0300</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600" u="none" cap="none" strike="noStrike">
                          <a:solidFill>
                            <a:srgbClr val="F3F3F3"/>
                          </a:solidFill>
                          <a:highlight>
                            <a:srgbClr val="000000"/>
                          </a:highlight>
                          <a:latin typeface="Consolas"/>
                          <a:ea typeface="Consolas"/>
                          <a:cs typeface="Consolas"/>
                          <a:sym typeface="Consolas"/>
                        </a:rPr>
                        <a:t>    Primer archivo del repositorio</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08" name="Google Shape;608;p91"/>
          <p:cNvSpPr txBox="1"/>
          <p:nvPr/>
        </p:nvSpPr>
        <p:spPr>
          <a:xfrm>
            <a:off x="510325" y="3812825"/>
            <a:ext cx="81234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La documentación de</a:t>
            </a:r>
            <a:r>
              <a:rPr i="1" lang="es" sz="1350">
                <a:solidFill>
                  <a:schemeClr val="dk1"/>
                </a:solidFill>
                <a:highlight>
                  <a:srgbClr val="EAFF6A"/>
                </a:highlight>
                <a:latin typeface="DM Sans"/>
                <a:ea typeface="DM Sans"/>
                <a:cs typeface="DM Sans"/>
                <a:sym typeface="DM Sans"/>
              </a:rPr>
              <a:t> git log</a:t>
            </a:r>
            <a:r>
              <a:rPr lang="es" sz="1350">
                <a:solidFill>
                  <a:schemeClr val="dk1"/>
                </a:solidFill>
                <a:highlight>
                  <a:srgbClr val="EAFF6A"/>
                </a:highlight>
                <a:latin typeface="DM Sans"/>
                <a:ea typeface="DM Sans"/>
                <a:cs typeface="DM Sans"/>
                <a:sym typeface="DM Sans"/>
              </a:rPr>
              <a:t> es extensa, y puedes revisarla en su totalidad desde aquí:</a:t>
            </a:r>
            <a:br>
              <a:rPr lang="es" sz="1350">
                <a:solidFill>
                  <a:schemeClr val="dk1"/>
                </a:solidFill>
                <a:highlight>
                  <a:srgbClr val="EAFF6A"/>
                </a:highlight>
                <a:latin typeface="DM Sans"/>
                <a:ea typeface="DM Sans"/>
                <a:cs typeface="DM Sans"/>
                <a:sym typeface="DM Sans"/>
              </a:rPr>
            </a:br>
            <a:r>
              <a:rPr lang="es" sz="1350" u="sng">
                <a:solidFill>
                  <a:schemeClr val="hlink"/>
                </a:solidFill>
                <a:highlight>
                  <a:srgbClr val="EAFF6A"/>
                </a:highlight>
                <a:latin typeface="DM Sans"/>
                <a:ea typeface="DM Sans"/>
                <a:cs typeface="DM Sans"/>
                <a:sym typeface="DM Sans"/>
                <a:hlinkClick r:id="rId5"/>
              </a:rPr>
              <a:t>Git-scm</a:t>
            </a:r>
            <a:r>
              <a:rPr lang="es" sz="1350">
                <a:solidFill>
                  <a:schemeClr val="dk1"/>
                </a:solidFill>
                <a:highlight>
                  <a:srgbClr val="EAFF6A"/>
                </a:highlight>
                <a:latin typeface="DM Sans"/>
                <a:ea typeface="DM Sans"/>
                <a:cs typeface="DM Sans"/>
                <a:sym typeface="DM Sans"/>
              </a:rPr>
              <a:t> </a:t>
            </a:r>
            <a:endParaRPr sz="1350">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66" name="Google Shape;166;p38"/>
          <p:cNvSpPr/>
          <p:nvPr/>
        </p:nvSpPr>
        <p:spPr>
          <a:xfrm>
            <a:off x="5171100" y="1517775"/>
            <a:ext cx="14406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Los 3 estados</a:t>
            </a:r>
            <a:endParaRPr b="0" i="0" sz="1200" u="none" cap="none" strike="noStrike">
              <a:solidFill>
                <a:srgbClr val="222222"/>
              </a:solidFill>
              <a:latin typeface="DM Sans"/>
              <a:ea typeface="DM Sans"/>
              <a:cs typeface="DM Sans"/>
              <a:sym typeface="DM Sans"/>
            </a:endParaRPr>
          </a:p>
        </p:txBody>
      </p:sp>
      <p:sp>
        <p:nvSpPr>
          <p:cNvPr id="167" name="Google Shape;167;p38"/>
          <p:cNvSpPr/>
          <p:nvPr/>
        </p:nvSpPr>
        <p:spPr>
          <a:xfrm>
            <a:off x="664725" y="144969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GIT</a:t>
            </a:r>
            <a:endParaRPr b="0" i="0" sz="1200" u="none" cap="none" strike="noStrike">
              <a:solidFill>
                <a:srgbClr val="FFFFFF"/>
              </a:solidFill>
              <a:latin typeface="DM Sans"/>
              <a:ea typeface="DM Sans"/>
              <a:cs typeface="DM Sans"/>
              <a:sym typeface="DM Sans"/>
            </a:endParaRPr>
          </a:p>
        </p:txBody>
      </p:sp>
      <p:sp>
        <p:nvSpPr>
          <p:cNvPr id="168" name="Google Shape;168;p38"/>
          <p:cNvSpPr/>
          <p:nvPr/>
        </p:nvSpPr>
        <p:spPr>
          <a:xfrm>
            <a:off x="664725" y="267973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Creando repositorio</a:t>
            </a:r>
            <a:endParaRPr b="0" i="0" sz="1200" u="none" cap="none" strike="noStrike">
              <a:solidFill>
                <a:srgbClr val="FFFFFF"/>
              </a:solidFill>
              <a:latin typeface="DM Sans"/>
              <a:ea typeface="DM Sans"/>
              <a:cs typeface="DM Sans"/>
              <a:sym typeface="DM Sans"/>
            </a:endParaRPr>
          </a:p>
        </p:txBody>
      </p:sp>
      <p:cxnSp>
        <p:nvCxnSpPr>
          <p:cNvPr id="169" name="Google Shape;169;p38"/>
          <p:cNvCxnSpPr>
            <a:stCxn id="167" idx="2"/>
            <a:endCxn id="168" idx="0"/>
          </p:cNvCxnSpPr>
          <p:nvPr/>
        </p:nvCxnSpPr>
        <p:spPr>
          <a:xfrm>
            <a:off x="1364325" y="2029897"/>
            <a:ext cx="0" cy="649800"/>
          </a:xfrm>
          <a:prstGeom prst="straightConnector1">
            <a:avLst/>
          </a:prstGeom>
          <a:noFill/>
          <a:ln cap="flat" cmpd="sng" w="9525">
            <a:solidFill>
              <a:srgbClr val="CCCCCC"/>
            </a:solidFill>
            <a:prstDash val="solid"/>
            <a:round/>
            <a:headEnd len="med" w="med" type="oval"/>
            <a:tailEnd len="med" w="med" type="oval"/>
          </a:ln>
        </p:spPr>
      </p:cxnSp>
      <p:sp>
        <p:nvSpPr>
          <p:cNvPr id="170" name="Google Shape;170;p38"/>
          <p:cNvSpPr/>
          <p:nvPr/>
        </p:nvSpPr>
        <p:spPr>
          <a:xfrm>
            <a:off x="6165225" y="2776485"/>
            <a:ext cx="1399200" cy="386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 un repositorio?</a:t>
            </a:r>
            <a:endParaRPr b="0" i="0" sz="1200" u="none" cap="none" strike="noStrike">
              <a:solidFill>
                <a:srgbClr val="222222"/>
              </a:solidFill>
              <a:latin typeface="DM Sans"/>
              <a:ea typeface="DM Sans"/>
              <a:cs typeface="DM Sans"/>
              <a:sym typeface="DM Sans"/>
            </a:endParaRPr>
          </a:p>
        </p:txBody>
      </p:sp>
      <p:sp>
        <p:nvSpPr>
          <p:cNvPr id="171" name="Google Shape;171;p38"/>
          <p:cNvSpPr/>
          <p:nvPr/>
        </p:nvSpPr>
        <p:spPr>
          <a:xfrm>
            <a:off x="5115600" y="929963"/>
            <a:ext cx="13992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 GIT?</a:t>
            </a:r>
            <a:endParaRPr b="0" i="0" sz="1200" u="none" cap="none" strike="noStrike">
              <a:solidFill>
                <a:schemeClr val="dk1"/>
              </a:solidFill>
              <a:latin typeface="DM Sans"/>
              <a:ea typeface="DM Sans"/>
              <a:cs typeface="DM Sans"/>
              <a:sym typeface="DM Sans"/>
            </a:endParaRPr>
          </a:p>
        </p:txBody>
      </p:sp>
      <p:sp>
        <p:nvSpPr>
          <p:cNvPr id="172" name="Google Shape;172;p38"/>
          <p:cNvSpPr/>
          <p:nvPr/>
        </p:nvSpPr>
        <p:spPr>
          <a:xfrm>
            <a:off x="5171100" y="2001338"/>
            <a:ext cx="2461200" cy="4311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Instalación y configuración</a:t>
            </a:r>
            <a:endParaRPr b="0" i="0" sz="1200" u="none" cap="none" strike="noStrike">
              <a:solidFill>
                <a:srgbClr val="222222"/>
              </a:solidFill>
              <a:latin typeface="DM Sans"/>
              <a:ea typeface="DM Sans"/>
              <a:cs typeface="DM Sans"/>
              <a:sym typeface="DM Sans"/>
            </a:endParaRPr>
          </a:p>
        </p:txBody>
      </p:sp>
      <p:cxnSp>
        <p:nvCxnSpPr>
          <p:cNvPr id="173" name="Google Shape;173;p38"/>
          <p:cNvCxnSpPr/>
          <p:nvPr/>
        </p:nvCxnSpPr>
        <p:spPr>
          <a:xfrm flipH="1" rot="10800000">
            <a:off x="2063925" y="1094500"/>
            <a:ext cx="2995800" cy="6453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74" name="Google Shape;174;p38"/>
          <p:cNvCxnSpPr/>
          <p:nvPr/>
        </p:nvCxnSpPr>
        <p:spPr>
          <a:xfrm>
            <a:off x="2063925" y="1739800"/>
            <a:ext cx="2995800" cy="465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75" name="Google Shape;175;p38"/>
          <p:cNvCxnSpPr/>
          <p:nvPr/>
        </p:nvCxnSpPr>
        <p:spPr>
          <a:xfrm flipH="1" rot="10800000">
            <a:off x="2063925" y="1726900"/>
            <a:ext cx="3036000" cy="12900"/>
          </a:xfrm>
          <a:prstGeom prst="straightConnector1">
            <a:avLst/>
          </a:prstGeom>
          <a:noFill/>
          <a:ln cap="flat" cmpd="sng" w="9525">
            <a:solidFill>
              <a:srgbClr val="CCCCCC"/>
            </a:solidFill>
            <a:prstDash val="solid"/>
            <a:round/>
            <a:headEnd len="sm" w="sm" type="none"/>
            <a:tailEnd len="med" w="med" type="oval"/>
          </a:ln>
        </p:spPr>
      </p:cxnSp>
      <p:cxnSp>
        <p:nvCxnSpPr>
          <p:cNvPr id="176" name="Google Shape;176;p38"/>
          <p:cNvCxnSpPr>
            <a:stCxn id="168" idx="3"/>
            <a:endCxn id="170" idx="1"/>
          </p:cNvCxnSpPr>
          <p:nvPr/>
        </p:nvCxnSpPr>
        <p:spPr>
          <a:xfrm>
            <a:off x="2063925" y="2969835"/>
            <a:ext cx="4101300" cy="0"/>
          </a:xfrm>
          <a:prstGeom prst="straightConnector1">
            <a:avLst/>
          </a:prstGeom>
          <a:noFill/>
          <a:ln cap="flat" cmpd="sng" w="9525">
            <a:solidFill>
              <a:srgbClr val="CCCCCC"/>
            </a:solidFill>
            <a:prstDash val="solid"/>
            <a:round/>
            <a:headEnd len="med" w="med" type="oval"/>
            <a:tailEnd len="med" w="med" type="oval"/>
          </a:ln>
        </p:spPr>
      </p:cxnSp>
      <p:pic>
        <p:nvPicPr>
          <p:cNvPr id="177" name="Google Shape;177;p38"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78" name="Google Shape;178;p38"/>
          <p:cNvSpPr/>
          <p:nvPr/>
        </p:nvSpPr>
        <p:spPr>
          <a:xfrm>
            <a:off x="664725" y="357614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Ramas</a:t>
            </a:r>
            <a:endParaRPr b="0" i="0" sz="1200" u="none" cap="none" strike="noStrike">
              <a:solidFill>
                <a:srgbClr val="FFFFFF"/>
              </a:solidFill>
              <a:latin typeface="DM Sans"/>
              <a:ea typeface="DM Sans"/>
              <a:cs typeface="DM Sans"/>
              <a:sym typeface="DM Sans"/>
            </a:endParaRPr>
          </a:p>
        </p:txBody>
      </p:sp>
      <p:cxnSp>
        <p:nvCxnSpPr>
          <p:cNvPr id="179" name="Google Shape;179;p38"/>
          <p:cNvCxnSpPr>
            <a:stCxn id="168" idx="2"/>
            <a:endCxn id="178" idx="0"/>
          </p:cNvCxnSpPr>
          <p:nvPr/>
        </p:nvCxnSpPr>
        <p:spPr>
          <a:xfrm>
            <a:off x="1364325" y="3259935"/>
            <a:ext cx="0" cy="316200"/>
          </a:xfrm>
          <a:prstGeom prst="straightConnector1">
            <a:avLst/>
          </a:prstGeom>
          <a:noFill/>
          <a:ln cap="flat" cmpd="sng" w="9525">
            <a:solidFill>
              <a:srgbClr val="CCCCCC"/>
            </a:solidFill>
            <a:prstDash val="solid"/>
            <a:round/>
            <a:headEnd len="med" w="med" type="oval"/>
            <a:tailEnd len="med" w="med" type="oval"/>
          </a:ln>
        </p:spPr>
      </p:cxnSp>
      <p:sp>
        <p:nvSpPr>
          <p:cNvPr id="180" name="Google Shape;180;p38"/>
          <p:cNvSpPr/>
          <p:nvPr/>
        </p:nvSpPr>
        <p:spPr>
          <a:xfrm>
            <a:off x="3367225" y="3672897"/>
            <a:ext cx="1399200" cy="386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¿Para qué se usan?</a:t>
            </a:r>
            <a:endParaRPr b="0" i="0" sz="1200" u="none" cap="none" strike="noStrike">
              <a:solidFill>
                <a:srgbClr val="222222"/>
              </a:solidFill>
              <a:latin typeface="DM Sans"/>
              <a:ea typeface="DM Sans"/>
              <a:cs typeface="DM Sans"/>
              <a:sym typeface="DM Sans"/>
            </a:endParaRPr>
          </a:p>
        </p:txBody>
      </p:sp>
      <p:cxnSp>
        <p:nvCxnSpPr>
          <p:cNvPr id="181" name="Google Shape;181;p38"/>
          <p:cNvCxnSpPr>
            <a:stCxn id="178" idx="3"/>
            <a:endCxn id="180" idx="1"/>
          </p:cNvCxnSpPr>
          <p:nvPr/>
        </p:nvCxnSpPr>
        <p:spPr>
          <a:xfrm>
            <a:off x="2063925" y="3866247"/>
            <a:ext cx="1303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Ramas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3"/>
          <p:cNvSpPr txBox="1"/>
          <p:nvPr/>
        </p:nvSpPr>
        <p:spPr>
          <a:xfrm>
            <a:off x="476250" y="1729425"/>
            <a:ext cx="7169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Cuando quieres añadir una nueva función o solucionar un error (sin importar su tamaño), generas una nueva rama para alojar estos cambios.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Esto te da la oportunidad de organizarte mejor con los cambios o correcciones experimentales.</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800">
                <a:solidFill>
                  <a:schemeClr val="lt1"/>
                </a:solidFill>
                <a:latin typeface="DM Sans"/>
                <a:ea typeface="DM Sans"/>
                <a:cs typeface="DM Sans"/>
                <a:sym typeface="DM Sans"/>
              </a:rPr>
              <a:t>Podemos crear una rama escribiendo</a:t>
            </a:r>
            <a:endParaRPr b="1" sz="1800">
              <a:solidFill>
                <a:schemeClr val="lt1"/>
              </a:solidFill>
              <a:latin typeface="DM Sans"/>
              <a:ea typeface="DM Sans"/>
              <a:cs typeface="DM Sans"/>
              <a:sym typeface="DM Sans"/>
            </a:endParaRPr>
          </a:p>
          <a:p>
            <a:pPr indent="0" lvl="0" marL="0" rtl="0" algn="l">
              <a:spcBef>
                <a:spcPts val="0"/>
              </a:spcBef>
              <a:spcAft>
                <a:spcPts val="0"/>
              </a:spcAft>
              <a:buNone/>
            </a:pPr>
            <a:r>
              <a:rPr b="1" lang="es" sz="1800">
                <a:solidFill>
                  <a:schemeClr val="lt1"/>
                </a:solidFill>
                <a:latin typeface="DM Sans"/>
                <a:ea typeface="DM Sans"/>
                <a:cs typeface="DM Sans"/>
                <a:sym typeface="DM Sans"/>
              </a:rPr>
              <a:t>“git branch mi-rama”.</a:t>
            </a:r>
            <a:endParaRPr b="1" sz="1800">
              <a:solidFill>
                <a:schemeClr val="lt1"/>
              </a:solidFill>
              <a:latin typeface="DM Sans"/>
              <a:ea typeface="DM Sans"/>
              <a:cs typeface="DM Sans"/>
              <a:sym typeface="DM Sans"/>
            </a:endParaRPr>
          </a:p>
        </p:txBody>
      </p:sp>
      <p:sp>
        <p:nvSpPr>
          <p:cNvPr id="619" name="Google Shape;619;p9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Ramas</a:t>
            </a:r>
            <a:endParaRPr b="1" sz="4000">
              <a:solidFill>
                <a:srgbClr val="EAFF6A"/>
              </a:solidFill>
              <a:latin typeface="DM Sans"/>
              <a:ea typeface="DM Sans"/>
              <a:cs typeface="DM Sans"/>
              <a:sym typeface="DM Sans"/>
            </a:endParaRPr>
          </a:p>
        </p:txBody>
      </p:sp>
      <p:sp>
        <p:nvSpPr>
          <p:cNvPr id="620" name="Google Shape;620;p9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CoderTips</a:t>
            </a:r>
            <a:endParaRPr>
              <a:solidFill>
                <a:schemeClr val="lt1"/>
              </a:solidFill>
              <a:latin typeface="DM Sans"/>
              <a:ea typeface="DM Sans"/>
              <a:cs typeface="DM Sans"/>
              <a:sym typeface="DM Sans"/>
            </a:endParaRPr>
          </a:p>
        </p:txBody>
      </p:sp>
      <p:grpSp>
        <p:nvGrpSpPr>
          <p:cNvPr id="621" name="Google Shape;621;p93"/>
          <p:cNvGrpSpPr/>
          <p:nvPr/>
        </p:nvGrpSpPr>
        <p:grpSpPr>
          <a:xfrm>
            <a:off x="501458" y="468310"/>
            <a:ext cx="431074" cy="431074"/>
            <a:chOff x="4202550" y="994173"/>
            <a:chExt cx="738900" cy="738900"/>
          </a:xfrm>
        </p:grpSpPr>
        <p:sp>
          <p:nvSpPr>
            <p:cNvPr id="622" name="Google Shape;622;p9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23" name="Google Shape;623;p93" title="ícono de coder 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Ramas</a:t>
            </a:r>
            <a:endParaRPr b="1" i="0" sz="4000" u="none" cap="none" strike="noStrike">
              <a:solidFill>
                <a:schemeClr val="dk1"/>
              </a:solidFill>
              <a:latin typeface="DM Sans"/>
              <a:ea typeface="DM Sans"/>
              <a:cs typeface="DM Sans"/>
              <a:sym typeface="DM Sans"/>
            </a:endParaRPr>
          </a:p>
        </p:txBody>
      </p:sp>
      <p:pic>
        <p:nvPicPr>
          <p:cNvPr id="629" name="Google Shape;629;p94"/>
          <p:cNvPicPr preferRelativeResize="0"/>
          <p:nvPr/>
        </p:nvPicPr>
        <p:blipFill rotWithShape="1">
          <a:blip r:embed="rId3">
            <a:alphaModFix/>
          </a:blip>
          <a:srcRect b="0" l="0" r="0" t="0"/>
          <a:stretch/>
        </p:blipFill>
        <p:spPr>
          <a:xfrm>
            <a:off x="1871650" y="1358425"/>
            <a:ext cx="5400701" cy="3194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9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35" name="Google Shape;635;p95"/>
          <p:cNvGrpSpPr/>
          <p:nvPr/>
        </p:nvGrpSpPr>
        <p:grpSpPr>
          <a:xfrm>
            <a:off x="8212551" y="169348"/>
            <a:ext cx="738900" cy="738900"/>
            <a:chOff x="473351" y="619523"/>
            <a:chExt cx="738900" cy="738900"/>
          </a:xfrm>
        </p:grpSpPr>
        <p:sp>
          <p:nvSpPr>
            <p:cNvPr id="636" name="Google Shape;636;p9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p9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38" name="Google Shape;638;p95"/>
          <p:cNvSpPr txBox="1"/>
          <p:nvPr/>
        </p:nvSpPr>
        <p:spPr>
          <a:xfrm>
            <a:off x="437538" y="20400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BRANCH: CREANDO RAMAS</a:t>
            </a:r>
            <a:endParaRPr b="1" sz="3500">
              <a:solidFill>
                <a:schemeClr val="dk1"/>
              </a:solidFill>
              <a:latin typeface="DM Sans"/>
              <a:ea typeface="DM Sans"/>
              <a:cs typeface="DM Sans"/>
              <a:sym typeface="DM Sans"/>
            </a:endParaRPr>
          </a:p>
        </p:txBody>
      </p:sp>
      <p:graphicFrame>
        <p:nvGraphicFramePr>
          <p:cNvPr id="639" name="Google Shape;639;p95"/>
          <p:cNvGraphicFramePr/>
          <p:nvPr/>
        </p:nvGraphicFramePr>
        <p:xfrm>
          <a:off x="525025" y="1448675"/>
          <a:ext cx="3000000" cy="3000000"/>
        </p:xfrm>
        <a:graphic>
          <a:graphicData uri="http://schemas.openxmlformats.org/drawingml/2006/table">
            <a:tbl>
              <a:tblPr>
                <a:noFill/>
                <a:tableStyleId>{8E1507D3-3113-45A4-BFA2-3350EBB84662}</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Verifico en cuál rama estoy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434343"/>
                          </a:solidFill>
                          <a:highlight>
                            <a:srgbClr val="000000"/>
                          </a:highlight>
                          <a:latin typeface="Consolas"/>
                          <a:ea typeface="Consolas"/>
                          <a:cs typeface="Consolas"/>
                          <a:sym typeface="Consolas"/>
                        </a:rPr>
                        <a:t>/* Paso 2. Creo la rama que voy a usar para el cambio */</a:t>
                      </a:r>
                      <a:br>
                        <a:rPr lang="es" u="none" cap="none" strike="noStrike">
                          <a:solidFill>
                            <a:srgbClr val="00FFFF"/>
                          </a:solidFill>
                          <a:highlight>
                            <a:srgbClr val="000000"/>
                          </a:highlight>
                          <a:latin typeface="Consolas"/>
                          <a:ea typeface="Consolas"/>
                          <a:cs typeface="Consolas"/>
                          <a:sym typeface="Consolas"/>
                        </a:rPr>
                      </a:b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mi_rama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3: Verifico que se creó la rama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FFFFF"/>
                          </a:solidFill>
                          <a:highlight>
                            <a:srgbClr val="000000"/>
                          </a:highlight>
                          <a:latin typeface="Consolas"/>
                          <a:ea typeface="Consolas"/>
                          <a:cs typeface="Consolas"/>
                          <a:sym typeface="Consolas"/>
                        </a:rPr>
                        <a:t>mi_rama</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00FFFF"/>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9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45" name="Google Shape;645;p96"/>
          <p:cNvGrpSpPr/>
          <p:nvPr/>
        </p:nvGrpSpPr>
        <p:grpSpPr>
          <a:xfrm>
            <a:off x="8212551" y="169348"/>
            <a:ext cx="738900" cy="738900"/>
            <a:chOff x="473351" y="619523"/>
            <a:chExt cx="738900" cy="738900"/>
          </a:xfrm>
        </p:grpSpPr>
        <p:sp>
          <p:nvSpPr>
            <p:cNvPr id="646" name="Google Shape;646;p9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p9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48" name="Google Shape;648;p96"/>
          <p:cNvSpPr txBox="1"/>
          <p:nvPr/>
        </p:nvSpPr>
        <p:spPr>
          <a:xfrm>
            <a:off x="437538" y="280200"/>
            <a:ext cx="8268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a:t>
            </a:r>
            <a:endParaRPr b="1" sz="35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MOVERNOS ENTRE RAMAS</a:t>
            </a:r>
            <a:endParaRPr b="1" sz="3500">
              <a:solidFill>
                <a:schemeClr val="dk1"/>
              </a:solidFill>
              <a:latin typeface="DM Sans"/>
              <a:ea typeface="DM Sans"/>
              <a:cs typeface="DM Sans"/>
              <a:sym typeface="DM Sans"/>
            </a:endParaRPr>
          </a:p>
        </p:txBody>
      </p:sp>
      <p:graphicFrame>
        <p:nvGraphicFramePr>
          <p:cNvPr id="649" name="Google Shape;649;p96"/>
          <p:cNvGraphicFramePr/>
          <p:nvPr/>
        </p:nvGraphicFramePr>
        <p:xfrm>
          <a:off x="497450" y="1876750"/>
          <a:ext cx="3000000" cy="3000000"/>
        </p:xfrm>
        <a:graphic>
          <a:graphicData uri="http://schemas.openxmlformats.org/drawingml/2006/table">
            <a:tbl>
              <a:tblPr>
                <a:noFill/>
                <a:tableStyleId>{8E1507D3-3113-45A4-BFA2-3350EBB84662}</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Para moverme a la rama que cree uso el comando de git checkout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checkout mi_rama</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3F3F3"/>
                          </a:solidFill>
                          <a:highlight>
                            <a:srgbClr val="000000"/>
                          </a:highlight>
                          <a:latin typeface="Consolas"/>
                          <a:ea typeface="Consolas"/>
                          <a:cs typeface="Consolas"/>
                          <a:sym typeface="Consolas"/>
                        </a:rPr>
                        <a:t>Switched to branch 'mi_rama'</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Consolas"/>
                          <a:ea typeface="Consolas"/>
                          <a:cs typeface="Consolas"/>
                          <a:sym typeface="Consolas"/>
                        </a:rPr>
                        <a:t>/* Verifico nuevamente que me movi de rama */</a:t>
                      </a:r>
                      <a:endParaRPr sz="1600"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branch -l</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rgbClr val="000000"/>
                          </a:highlight>
                          <a:latin typeface="Consolas"/>
                          <a:ea typeface="Consolas"/>
                          <a:cs typeface="Consolas"/>
                          <a:sym typeface="Consolas"/>
                        </a:rPr>
                        <a:t>master</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Consolas"/>
                          <a:ea typeface="Consolas"/>
                          <a:cs typeface="Consolas"/>
                          <a:sym typeface="Consolas"/>
                        </a:rPr>
                        <a:t>*mi_rama</a:t>
                      </a:r>
                      <a:endParaRPr sz="1600"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a:t>
                      </a:r>
                      <a:endParaRPr sz="1600" u="none" cap="none" strike="noStrike">
                        <a:solidFill>
                          <a:srgbClr val="00FFFF"/>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655" name="Google Shape;655;p97"/>
          <p:cNvGrpSpPr/>
          <p:nvPr/>
        </p:nvGrpSpPr>
        <p:grpSpPr>
          <a:xfrm>
            <a:off x="8212551" y="169348"/>
            <a:ext cx="738900" cy="738900"/>
            <a:chOff x="473351" y="619523"/>
            <a:chExt cx="738900" cy="738900"/>
          </a:xfrm>
        </p:grpSpPr>
        <p:sp>
          <p:nvSpPr>
            <p:cNvPr id="656" name="Google Shape;656;p9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7" name="Google Shape;657;p97"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58" name="Google Shape;658;p97"/>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BRANCH -D: BORRANDO RAMAS</a:t>
            </a:r>
            <a:endParaRPr b="1" sz="3500">
              <a:solidFill>
                <a:schemeClr val="dk1"/>
              </a:solidFill>
              <a:latin typeface="DM Sans"/>
              <a:ea typeface="DM Sans"/>
              <a:cs typeface="DM Sans"/>
              <a:sym typeface="DM Sans"/>
            </a:endParaRPr>
          </a:p>
        </p:txBody>
      </p:sp>
      <p:graphicFrame>
        <p:nvGraphicFramePr>
          <p:cNvPr id="659" name="Google Shape;659;p97"/>
          <p:cNvGraphicFramePr/>
          <p:nvPr/>
        </p:nvGraphicFramePr>
        <p:xfrm>
          <a:off x="509275" y="1151800"/>
          <a:ext cx="3000000" cy="3000000"/>
        </p:xfrm>
        <a:graphic>
          <a:graphicData uri="http://schemas.openxmlformats.org/drawingml/2006/table">
            <a:tbl>
              <a:tblPr>
                <a:noFill/>
                <a:tableStyleId>{8E1507D3-3113-45A4-BFA2-3350EBB84662}</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1: Me muevo a la rama principal “master”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checkout master</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2: Verificar que se está en la rama de master */</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FFFFF"/>
                          </a:solidFill>
                          <a:highlight>
                            <a:srgbClr val="000000"/>
                          </a:highlight>
                          <a:latin typeface="Consolas"/>
                          <a:ea typeface="Consolas"/>
                          <a:cs typeface="Consolas"/>
                          <a:sym typeface="Consolas"/>
                        </a:rPr>
                        <a:t>mi_rama</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3: Procedo a borrar la rama que ya no voy a usar */</a:t>
                      </a:r>
                      <a:br>
                        <a:rPr lang="es" u="none" cap="none" strike="noStrike">
                          <a:solidFill>
                            <a:srgbClr val="00FFFF"/>
                          </a:solidFill>
                          <a:highlight>
                            <a:srgbClr val="000000"/>
                          </a:highlight>
                          <a:latin typeface="Consolas"/>
                          <a:ea typeface="Consolas"/>
                          <a:cs typeface="Consolas"/>
                          <a:sym typeface="Consolas"/>
                        </a:rPr>
                      </a:b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 -D mi_rama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Deleted branch mi_rama (was </a:t>
                      </a:r>
                      <a:r>
                        <a:rPr lang="es">
                          <a:solidFill>
                            <a:srgbClr val="F3F3F3"/>
                          </a:solidFill>
                          <a:highlight>
                            <a:srgbClr val="000000"/>
                          </a:highlight>
                          <a:latin typeface="Consolas"/>
                          <a:ea typeface="Consolas"/>
                          <a:cs typeface="Consolas"/>
                          <a:sym typeface="Consolas"/>
                        </a:rPr>
                        <a:t>96e7e59</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666666"/>
                          </a:solidFill>
                          <a:highlight>
                            <a:srgbClr val="000000"/>
                          </a:highlight>
                          <a:latin typeface="Consolas"/>
                          <a:ea typeface="Consolas"/>
                          <a:cs typeface="Consolas"/>
                          <a:sym typeface="Consolas"/>
                        </a:rPr>
                        <a:t>/* Paso 4: Verificar que se borró la rama*/</a:t>
                      </a:r>
                      <a:endParaRPr u="none" cap="none" strike="noStrike">
                        <a:solidFill>
                          <a:srgbClr val="666666"/>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666666"/>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GIT CHECKOUT: LISTAR COMMITS</a:t>
            </a:r>
            <a:endParaRPr b="1" sz="4000">
              <a:solidFill>
                <a:schemeClr val="dk1"/>
              </a:solidFill>
              <a:latin typeface="DM Sans"/>
              <a:ea typeface="DM Sans"/>
              <a:cs typeface="DM Sans"/>
              <a:sym typeface="DM Sans"/>
            </a:endParaRPr>
          </a:p>
        </p:txBody>
      </p:sp>
      <p:sp>
        <p:nvSpPr>
          <p:cNvPr id="665" name="Google Shape;665;p98"/>
          <p:cNvSpPr txBox="1"/>
          <p:nvPr/>
        </p:nvSpPr>
        <p:spPr>
          <a:xfrm>
            <a:off x="473350" y="1908175"/>
            <a:ext cx="62700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Así como nos movemos entre ramas, nos podemos mover entre commits.</a:t>
            </a:r>
            <a:endParaRPr sz="1350">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Recuerden que al hacer cambios, adherirlos y comitearlos, se crea un historial de dichos cambios, los logs.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posibilidad de volver a un commit en específico es una </a:t>
            </a:r>
            <a:r>
              <a:rPr lang="es" sz="1350">
                <a:highlight>
                  <a:schemeClr val="accent6"/>
                </a:highlight>
                <a:latin typeface="DM Sans"/>
                <a:ea typeface="DM Sans"/>
                <a:cs typeface="DM Sans"/>
                <a:sym typeface="DM Sans"/>
              </a:rPr>
              <a:t>ventaja</a:t>
            </a:r>
            <a:r>
              <a:rPr lang="es" sz="1350">
                <a:latin typeface="DM Sans"/>
                <a:ea typeface="DM Sans"/>
                <a:cs typeface="DM Sans"/>
                <a:sym typeface="DM Sans"/>
              </a:rPr>
              <a:t> de los controladores de versiones, que permiten </a:t>
            </a:r>
            <a:r>
              <a:rPr lang="es" sz="1350">
                <a:highlight>
                  <a:schemeClr val="accent6"/>
                </a:highlight>
                <a:latin typeface="DM Sans"/>
                <a:ea typeface="DM Sans"/>
                <a:cs typeface="DM Sans"/>
                <a:sym typeface="DM Sans"/>
              </a:rPr>
              <a:t>volver a un estado anterior</a:t>
            </a:r>
            <a:r>
              <a:rPr lang="es" sz="1350">
                <a:latin typeface="DM Sans"/>
                <a:ea typeface="DM Sans"/>
                <a:cs typeface="DM Sans"/>
                <a:sym typeface="DM Sans"/>
              </a:rPr>
              <a:t> si se presenta un problema, error o cambio inesperado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666" name="Google Shape;666;p98"/>
          <p:cNvSpPr txBox="1"/>
          <p:nvPr/>
        </p:nvSpPr>
        <p:spPr>
          <a:xfrm>
            <a:off x="677400" y="2691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9"/>
          <p:cNvSpPr txBox="1"/>
          <p:nvPr/>
        </p:nvSpPr>
        <p:spPr>
          <a:xfrm>
            <a:off x="473350" y="619525"/>
            <a:ext cx="8141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GIT CHECKOUT: LISTAR COMMITS</a:t>
            </a:r>
            <a:endParaRPr b="1" sz="34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Vamos a crear nuevamente una rama...</a:t>
            </a:r>
            <a:endParaRPr b="1" sz="3000">
              <a:solidFill>
                <a:schemeClr val="dk1"/>
              </a:solidFill>
              <a:latin typeface="DM Sans"/>
              <a:ea typeface="DM Sans"/>
              <a:cs typeface="DM Sans"/>
              <a:sym typeface="DM Sans"/>
            </a:endParaRPr>
          </a:p>
        </p:txBody>
      </p:sp>
      <p:sp>
        <p:nvSpPr>
          <p:cNvPr id="672" name="Google Shape;672;p99"/>
          <p:cNvSpPr/>
          <p:nvPr/>
        </p:nvSpPr>
        <p:spPr>
          <a:xfrm>
            <a:off x="1022313" y="19509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99"/>
          <p:cNvSpPr/>
          <p:nvPr/>
        </p:nvSpPr>
        <p:spPr>
          <a:xfrm>
            <a:off x="3068940" y="1930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99"/>
          <p:cNvSpPr/>
          <p:nvPr/>
        </p:nvSpPr>
        <p:spPr>
          <a:xfrm>
            <a:off x="5034626"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5" name="Google Shape;675;p99"/>
          <p:cNvCxnSpPr>
            <a:stCxn id="676" idx="3"/>
            <a:endCxn id="673" idx="2"/>
          </p:cNvCxnSpPr>
          <p:nvPr/>
        </p:nvCxnSpPr>
        <p:spPr>
          <a:xfrm flipH="1" rot="10800000">
            <a:off x="1523025" y="2223725"/>
            <a:ext cx="1545900" cy="20700"/>
          </a:xfrm>
          <a:prstGeom prst="straightConnector1">
            <a:avLst/>
          </a:prstGeom>
          <a:noFill/>
          <a:ln cap="flat" cmpd="sng" w="9525">
            <a:solidFill>
              <a:srgbClr val="EAFF6A"/>
            </a:solidFill>
            <a:prstDash val="solid"/>
            <a:round/>
            <a:headEnd len="sm" w="sm" type="none"/>
            <a:tailEnd len="sm" w="sm" type="none"/>
          </a:ln>
        </p:spPr>
      </p:cxnSp>
      <p:cxnSp>
        <p:nvCxnSpPr>
          <p:cNvPr id="677" name="Google Shape;677;p99"/>
          <p:cNvCxnSpPr>
            <a:stCxn id="673" idx="6"/>
            <a:endCxn id="674" idx="2"/>
          </p:cNvCxnSpPr>
          <p:nvPr/>
        </p:nvCxnSpPr>
        <p:spPr>
          <a:xfrm>
            <a:off x="3656040" y="2223654"/>
            <a:ext cx="1378500" cy="0"/>
          </a:xfrm>
          <a:prstGeom prst="straightConnector1">
            <a:avLst/>
          </a:prstGeom>
          <a:noFill/>
          <a:ln cap="flat" cmpd="sng" w="9525">
            <a:solidFill>
              <a:srgbClr val="EAFF6A"/>
            </a:solidFill>
            <a:prstDash val="solid"/>
            <a:round/>
            <a:headEnd len="sm" w="sm" type="none"/>
            <a:tailEnd len="sm" w="sm" type="none"/>
          </a:ln>
        </p:spPr>
      </p:cxnSp>
      <p:sp>
        <p:nvSpPr>
          <p:cNvPr id="678" name="Google Shape;678;p99"/>
          <p:cNvSpPr txBox="1"/>
          <p:nvPr/>
        </p:nvSpPr>
        <p:spPr>
          <a:xfrm>
            <a:off x="340425" y="31830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 una rama con git branch nueva_rama</a:t>
            </a:r>
            <a:endParaRPr sz="1350">
              <a:solidFill>
                <a:schemeClr val="dk1"/>
              </a:solidFill>
              <a:latin typeface="DM Sans"/>
              <a:ea typeface="DM Sans"/>
              <a:cs typeface="DM Sans"/>
              <a:sym typeface="DM Sans"/>
            </a:endParaRPr>
          </a:p>
        </p:txBody>
      </p:sp>
      <p:sp>
        <p:nvSpPr>
          <p:cNvPr id="679" name="Google Shape;679;p99"/>
          <p:cNvSpPr txBox="1"/>
          <p:nvPr/>
        </p:nvSpPr>
        <p:spPr>
          <a:xfrm>
            <a:off x="2485600" y="3183000"/>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Cambia de rama con git checkout nueva_rama</a:t>
            </a:r>
            <a:endParaRPr b="0" i="0" sz="1350" u="none" cap="none" strike="noStrike">
              <a:solidFill>
                <a:srgbClr val="000000"/>
              </a:solidFill>
              <a:latin typeface="DM Sans"/>
              <a:ea typeface="DM Sans"/>
              <a:cs typeface="DM Sans"/>
              <a:sym typeface="DM Sans"/>
            </a:endParaRPr>
          </a:p>
        </p:txBody>
      </p:sp>
      <p:sp>
        <p:nvSpPr>
          <p:cNvPr id="680" name="Google Shape;680;p99"/>
          <p:cNvSpPr txBox="1"/>
          <p:nvPr/>
        </p:nvSpPr>
        <p:spPr>
          <a:xfrm>
            <a:off x="4640075" y="312552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cambiaste de rama con git branch -l</a:t>
            </a:r>
            <a:endParaRPr sz="1350">
              <a:solidFill>
                <a:schemeClr val="dk1"/>
              </a:solidFill>
              <a:latin typeface="DM Sans"/>
              <a:ea typeface="DM Sans"/>
              <a:cs typeface="DM Sans"/>
              <a:sym typeface="DM Sans"/>
            </a:endParaRPr>
          </a:p>
        </p:txBody>
      </p:sp>
      <p:sp>
        <p:nvSpPr>
          <p:cNvPr id="681" name="Google Shape;681;p99"/>
          <p:cNvSpPr txBox="1"/>
          <p:nvPr/>
        </p:nvSpPr>
        <p:spPr>
          <a:xfrm>
            <a:off x="315538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682" name="Google Shape;682;p99"/>
          <p:cNvSpPr txBox="1"/>
          <p:nvPr/>
        </p:nvSpPr>
        <p:spPr>
          <a:xfrm>
            <a:off x="512103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676" name="Google Shape;676;p99"/>
          <p:cNvSpPr txBox="1"/>
          <p:nvPr/>
        </p:nvSpPr>
        <p:spPr>
          <a:xfrm>
            <a:off x="1108725" y="19442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683" name="Google Shape;683;p99"/>
          <p:cNvSpPr/>
          <p:nvPr/>
        </p:nvSpPr>
        <p:spPr>
          <a:xfrm>
            <a:off x="7000301"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4" name="Google Shape;684;p99"/>
          <p:cNvCxnSpPr>
            <a:endCxn id="683" idx="2"/>
          </p:cNvCxnSpPr>
          <p:nvPr/>
        </p:nvCxnSpPr>
        <p:spPr>
          <a:xfrm>
            <a:off x="5621801" y="2223679"/>
            <a:ext cx="1378500" cy="0"/>
          </a:xfrm>
          <a:prstGeom prst="straightConnector1">
            <a:avLst/>
          </a:prstGeom>
          <a:noFill/>
          <a:ln cap="flat" cmpd="sng" w="9525">
            <a:solidFill>
              <a:srgbClr val="EAFF6A"/>
            </a:solidFill>
            <a:prstDash val="solid"/>
            <a:round/>
            <a:headEnd len="sm" w="sm" type="none"/>
            <a:tailEnd len="sm" w="sm" type="none"/>
          </a:ln>
        </p:spPr>
      </p:cxnSp>
      <p:sp>
        <p:nvSpPr>
          <p:cNvPr id="685" name="Google Shape;685;p99"/>
          <p:cNvSpPr txBox="1"/>
          <p:nvPr/>
        </p:nvSpPr>
        <p:spPr>
          <a:xfrm>
            <a:off x="6605750" y="3125525"/>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al index.html un texto nuevo.</a:t>
            </a:r>
            <a:endParaRPr sz="1350">
              <a:solidFill>
                <a:schemeClr val="dk1"/>
              </a:solidFill>
              <a:latin typeface="DM Sans"/>
              <a:ea typeface="DM Sans"/>
              <a:cs typeface="DM Sans"/>
              <a:sym typeface="DM Sans"/>
            </a:endParaRPr>
          </a:p>
        </p:txBody>
      </p:sp>
      <p:sp>
        <p:nvSpPr>
          <p:cNvPr id="686" name="Google Shape;686;p99"/>
          <p:cNvSpPr txBox="1"/>
          <p:nvPr/>
        </p:nvSpPr>
        <p:spPr>
          <a:xfrm>
            <a:off x="7086713"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0"/>
          <p:cNvSpPr txBox="1"/>
          <p:nvPr/>
        </p:nvSpPr>
        <p:spPr>
          <a:xfrm>
            <a:off x="473350" y="619525"/>
            <a:ext cx="8141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GIT CHECKOUT: LISTAR COMMITS</a:t>
            </a:r>
            <a:endParaRPr b="1" sz="34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Vamos a crear nuevamente una rama...</a:t>
            </a:r>
            <a:endParaRPr b="1" sz="3000">
              <a:solidFill>
                <a:schemeClr val="dk1"/>
              </a:solidFill>
              <a:latin typeface="DM Sans"/>
              <a:ea typeface="DM Sans"/>
              <a:cs typeface="DM Sans"/>
              <a:sym typeface="DM Sans"/>
            </a:endParaRPr>
          </a:p>
        </p:txBody>
      </p:sp>
      <p:sp>
        <p:nvSpPr>
          <p:cNvPr id="692" name="Google Shape;692;p100"/>
          <p:cNvSpPr/>
          <p:nvPr/>
        </p:nvSpPr>
        <p:spPr>
          <a:xfrm>
            <a:off x="1022313" y="19509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00"/>
          <p:cNvSpPr/>
          <p:nvPr/>
        </p:nvSpPr>
        <p:spPr>
          <a:xfrm>
            <a:off x="3068940" y="1930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00"/>
          <p:cNvSpPr/>
          <p:nvPr/>
        </p:nvSpPr>
        <p:spPr>
          <a:xfrm>
            <a:off x="5034626"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5" name="Google Shape;695;p100"/>
          <p:cNvCxnSpPr>
            <a:stCxn id="696" idx="3"/>
            <a:endCxn id="693" idx="2"/>
          </p:cNvCxnSpPr>
          <p:nvPr/>
        </p:nvCxnSpPr>
        <p:spPr>
          <a:xfrm flipH="1" rot="10800000">
            <a:off x="1523025" y="2223725"/>
            <a:ext cx="1545900" cy="20700"/>
          </a:xfrm>
          <a:prstGeom prst="straightConnector1">
            <a:avLst/>
          </a:prstGeom>
          <a:noFill/>
          <a:ln cap="flat" cmpd="sng" w="9525">
            <a:solidFill>
              <a:srgbClr val="EAFF6A"/>
            </a:solidFill>
            <a:prstDash val="solid"/>
            <a:round/>
            <a:headEnd len="sm" w="sm" type="none"/>
            <a:tailEnd len="sm" w="sm" type="none"/>
          </a:ln>
        </p:spPr>
      </p:cxnSp>
      <p:cxnSp>
        <p:nvCxnSpPr>
          <p:cNvPr id="697" name="Google Shape;697;p100"/>
          <p:cNvCxnSpPr>
            <a:stCxn id="693" idx="6"/>
            <a:endCxn id="694" idx="2"/>
          </p:cNvCxnSpPr>
          <p:nvPr/>
        </p:nvCxnSpPr>
        <p:spPr>
          <a:xfrm>
            <a:off x="3656040" y="2223654"/>
            <a:ext cx="1378500" cy="0"/>
          </a:xfrm>
          <a:prstGeom prst="straightConnector1">
            <a:avLst/>
          </a:prstGeom>
          <a:noFill/>
          <a:ln cap="flat" cmpd="sng" w="9525">
            <a:solidFill>
              <a:srgbClr val="EAFF6A"/>
            </a:solidFill>
            <a:prstDash val="solid"/>
            <a:round/>
            <a:headEnd len="sm" w="sm" type="none"/>
            <a:tailEnd len="sm" w="sm" type="none"/>
          </a:ln>
        </p:spPr>
      </p:cxnSp>
      <p:sp>
        <p:nvSpPr>
          <p:cNvPr id="698" name="Google Shape;698;p100"/>
          <p:cNvSpPr txBox="1"/>
          <p:nvPr/>
        </p:nvSpPr>
        <p:spPr>
          <a:xfrm>
            <a:off x="340425" y="31830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hubo un cambio en el index.html con git status</a:t>
            </a:r>
            <a:endParaRPr sz="1350">
              <a:solidFill>
                <a:schemeClr val="dk1"/>
              </a:solidFill>
              <a:latin typeface="DM Sans"/>
              <a:ea typeface="DM Sans"/>
              <a:cs typeface="DM Sans"/>
              <a:sym typeface="DM Sans"/>
            </a:endParaRPr>
          </a:p>
        </p:txBody>
      </p:sp>
      <p:sp>
        <p:nvSpPr>
          <p:cNvPr id="699" name="Google Shape;699;p100"/>
          <p:cNvSpPr txBox="1"/>
          <p:nvPr/>
        </p:nvSpPr>
        <p:spPr>
          <a:xfrm>
            <a:off x="2485600" y="3183000"/>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Adhiere el cambio con Git Add.</a:t>
            </a:r>
            <a:endParaRPr sz="1350">
              <a:solidFill>
                <a:schemeClr val="dk1"/>
              </a:solidFill>
              <a:latin typeface="DM Sans"/>
              <a:ea typeface="DM Sans"/>
              <a:cs typeface="DM Sans"/>
              <a:sym typeface="DM Sans"/>
            </a:endParaRPr>
          </a:p>
        </p:txBody>
      </p:sp>
      <p:sp>
        <p:nvSpPr>
          <p:cNvPr id="700" name="Google Shape;700;p100"/>
          <p:cNvSpPr txBox="1"/>
          <p:nvPr/>
        </p:nvSpPr>
        <p:spPr>
          <a:xfrm>
            <a:off x="4640075" y="31255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Comitea el cambio con git commit -m “Agregando texto al html”</a:t>
            </a:r>
            <a:endParaRPr sz="1350">
              <a:solidFill>
                <a:schemeClr val="dk1"/>
              </a:solidFill>
              <a:latin typeface="DM Sans"/>
              <a:ea typeface="DM Sans"/>
              <a:cs typeface="DM Sans"/>
              <a:sym typeface="DM Sans"/>
            </a:endParaRPr>
          </a:p>
        </p:txBody>
      </p:sp>
      <p:sp>
        <p:nvSpPr>
          <p:cNvPr id="701" name="Google Shape;701;p100"/>
          <p:cNvSpPr txBox="1"/>
          <p:nvPr/>
        </p:nvSpPr>
        <p:spPr>
          <a:xfrm>
            <a:off x="315538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6</a:t>
            </a:r>
            <a:endParaRPr b="1" i="0" sz="3000" u="none" cap="none" strike="noStrike">
              <a:solidFill>
                <a:schemeClr val="dk1"/>
              </a:solidFill>
              <a:latin typeface="DM Sans"/>
              <a:ea typeface="DM Sans"/>
              <a:cs typeface="DM Sans"/>
              <a:sym typeface="DM Sans"/>
            </a:endParaRPr>
          </a:p>
        </p:txBody>
      </p:sp>
      <p:sp>
        <p:nvSpPr>
          <p:cNvPr id="702" name="Google Shape;702;p100"/>
          <p:cNvSpPr txBox="1"/>
          <p:nvPr/>
        </p:nvSpPr>
        <p:spPr>
          <a:xfrm>
            <a:off x="5121038"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7</a:t>
            </a:r>
            <a:endParaRPr b="1" i="0" sz="3000" u="none" cap="none" strike="noStrike">
              <a:solidFill>
                <a:schemeClr val="dk1"/>
              </a:solidFill>
              <a:latin typeface="DM Sans"/>
              <a:ea typeface="DM Sans"/>
              <a:cs typeface="DM Sans"/>
              <a:sym typeface="DM Sans"/>
            </a:endParaRPr>
          </a:p>
        </p:txBody>
      </p:sp>
      <p:sp>
        <p:nvSpPr>
          <p:cNvPr id="696" name="Google Shape;696;p100"/>
          <p:cNvSpPr txBox="1"/>
          <p:nvPr/>
        </p:nvSpPr>
        <p:spPr>
          <a:xfrm>
            <a:off x="1108725" y="194427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5</a:t>
            </a:r>
            <a:endParaRPr b="1" i="0" sz="3000" u="none" cap="none" strike="noStrike">
              <a:solidFill>
                <a:schemeClr val="dk1"/>
              </a:solidFill>
              <a:latin typeface="DM Sans"/>
              <a:ea typeface="DM Sans"/>
              <a:cs typeface="DM Sans"/>
              <a:sym typeface="DM Sans"/>
            </a:endParaRPr>
          </a:p>
        </p:txBody>
      </p:sp>
      <p:sp>
        <p:nvSpPr>
          <p:cNvPr id="703" name="Google Shape;703;p100"/>
          <p:cNvSpPr/>
          <p:nvPr/>
        </p:nvSpPr>
        <p:spPr>
          <a:xfrm>
            <a:off x="7000301" y="1930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4" name="Google Shape;704;p100"/>
          <p:cNvCxnSpPr>
            <a:endCxn id="703" idx="2"/>
          </p:cNvCxnSpPr>
          <p:nvPr/>
        </p:nvCxnSpPr>
        <p:spPr>
          <a:xfrm>
            <a:off x="5621801" y="2223679"/>
            <a:ext cx="1378500" cy="0"/>
          </a:xfrm>
          <a:prstGeom prst="straightConnector1">
            <a:avLst/>
          </a:prstGeom>
          <a:noFill/>
          <a:ln cap="flat" cmpd="sng" w="9525">
            <a:solidFill>
              <a:srgbClr val="EAFF6A"/>
            </a:solidFill>
            <a:prstDash val="solid"/>
            <a:round/>
            <a:headEnd len="sm" w="sm" type="none"/>
            <a:tailEnd len="sm" w="sm" type="none"/>
          </a:ln>
        </p:spPr>
      </p:cxnSp>
      <p:sp>
        <p:nvSpPr>
          <p:cNvPr id="705" name="Google Shape;705;p100"/>
          <p:cNvSpPr txBox="1"/>
          <p:nvPr/>
        </p:nvSpPr>
        <p:spPr>
          <a:xfrm>
            <a:off x="6605750" y="31255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un título al index.html y repite los pasos para poder comitear el cambio.</a:t>
            </a:r>
            <a:endParaRPr sz="1350">
              <a:solidFill>
                <a:schemeClr val="dk1"/>
              </a:solidFill>
              <a:latin typeface="DM Sans"/>
              <a:ea typeface="DM Sans"/>
              <a:cs typeface="DM Sans"/>
              <a:sym typeface="DM Sans"/>
            </a:endParaRPr>
          </a:p>
        </p:txBody>
      </p:sp>
      <p:sp>
        <p:nvSpPr>
          <p:cNvPr id="706" name="Google Shape;706;p100"/>
          <p:cNvSpPr txBox="1"/>
          <p:nvPr/>
        </p:nvSpPr>
        <p:spPr>
          <a:xfrm>
            <a:off x="7086713" y="1923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3000">
                <a:solidFill>
                  <a:schemeClr val="dk1"/>
                </a:solidFill>
                <a:latin typeface="DM Sans"/>
                <a:ea typeface="DM Sans"/>
                <a:cs typeface="DM Sans"/>
                <a:sym typeface="DM Sans"/>
              </a:rPr>
              <a:t>8</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10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12" name="Google Shape;712;p101"/>
          <p:cNvGrpSpPr/>
          <p:nvPr/>
        </p:nvGrpSpPr>
        <p:grpSpPr>
          <a:xfrm>
            <a:off x="8212551" y="169348"/>
            <a:ext cx="738900" cy="738900"/>
            <a:chOff x="473351" y="619523"/>
            <a:chExt cx="738900" cy="738900"/>
          </a:xfrm>
        </p:grpSpPr>
        <p:sp>
          <p:nvSpPr>
            <p:cNvPr id="713" name="Google Shape;713;p10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10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15" name="Google Shape;715;p101"/>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LISTAR COMMITS</a:t>
            </a:r>
            <a:endParaRPr b="1" sz="3500">
              <a:solidFill>
                <a:schemeClr val="dk1"/>
              </a:solidFill>
              <a:latin typeface="DM Sans"/>
              <a:ea typeface="DM Sans"/>
              <a:cs typeface="DM Sans"/>
              <a:sym typeface="DM Sans"/>
            </a:endParaRPr>
          </a:p>
        </p:txBody>
      </p:sp>
      <p:graphicFrame>
        <p:nvGraphicFramePr>
          <p:cNvPr id="716" name="Google Shape;716;p101"/>
          <p:cNvGraphicFramePr/>
          <p:nvPr/>
        </p:nvGraphicFramePr>
        <p:xfrm>
          <a:off x="1063088" y="1472135"/>
          <a:ext cx="3000000" cy="3000000"/>
        </p:xfrm>
        <a:graphic>
          <a:graphicData uri="http://schemas.openxmlformats.org/drawingml/2006/table">
            <a:tbl>
              <a:tblPr>
                <a:noFill/>
                <a:tableStyleId>{8E1507D3-3113-45A4-BFA2-3350EBB84662}</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Consolas"/>
                          <a:ea typeface="Consolas"/>
                          <a:cs typeface="Consolas"/>
                          <a:sym typeface="Consolas"/>
                        </a:rPr>
                        <a:t>/* Para ver los commits realizados, los listamos con el comando git log --oneline para verlos en una sola línea*/</a:t>
                      </a:r>
                      <a:endParaRPr sz="1600"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git log --oneline</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999999"/>
                          </a:solidFill>
                          <a:highlight>
                            <a:srgbClr val="000000"/>
                          </a:highlight>
                          <a:latin typeface="Consolas"/>
                          <a:ea typeface="Consolas"/>
                          <a:cs typeface="Consolas"/>
                          <a:sym typeface="Consolas"/>
                        </a:rPr>
                        <a:t>/* Se listan todos los cambios que se han realizado sobre el index.html */</a:t>
                      </a:r>
                      <a:endParaRPr sz="16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FFF00"/>
                          </a:solidFill>
                          <a:highlight>
                            <a:srgbClr val="000000"/>
                          </a:highlight>
                          <a:latin typeface="Consolas"/>
                          <a:ea typeface="Consolas"/>
                          <a:cs typeface="Consolas"/>
                          <a:sym typeface="Consolas"/>
                        </a:rPr>
                        <a:t>fc59b88 (</a:t>
                      </a:r>
                      <a:r>
                        <a:rPr lang="es" sz="1600" u="none" cap="none" strike="noStrike">
                          <a:solidFill>
                            <a:srgbClr val="00FF00"/>
                          </a:solidFill>
                          <a:highlight>
                            <a:srgbClr val="000000"/>
                          </a:highlight>
                          <a:latin typeface="Consolas"/>
                          <a:ea typeface="Consolas"/>
                          <a:cs typeface="Consolas"/>
                          <a:sym typeface="Consolas"/>
                        </a:rPr>
                        <a:t>HEAD</a:t>
                      </a:r>
                      <a:r>
                        <a:rPr lang="es" sz="1600" u="none" cap="none" strike="noStrike">
                          <a:solidFill>
                            <a:srgbClr val="FFFF00"/>
                          </a:solidFill>
                          <a:highlight>
                            <a:srgbClr val="000000"/>
                          </a:highlight>
                          <a:latin typeface="Consolas"/>
                          <a:ea typeface="Consolas"/>
                          <a:cs typeface="Consolas"/>
                          <a:sym typeface="Consolas"/>
                        </a:rPr>
                        <a:t> -&gt; </a:t>
                      </a:r>
                      <a:r>
                        <a:rPr lang="es" sz="1600" u="none" cap="none" strike="noStrike">
                          <a:solidFill>
                            <a:srgbClr val="00FFFF"/>
                          </a:solidFill>
                          <a:highlight>
                            <a:srgbClr val="000000"/>
                          </a:highlight>
                          <a:latin typeface="Consolas"/>
                          <a:ea typeface="Consolas"/>
                          <a:cs typeface="Consolas"/>
                          <a:sym typeface="Consolas"/>
                        </a:rPr>
                        <a:t>nueva_rama</a:t>
                      </a:r>
                      <a:r>
                        <a:rPr lang="es" sz="1600" u="none" cap="none" strike="noStrike">
                          <a:solidFill>
                            <a:srgbClr val="FFFF00"/>
                          </a:solidFill>
                          <a:highlight>
                            <a:srgbClr val="000000"/>
                          </a:highlight>
                          <a:latin typeface="Consolas"/>
                          <a:ea typeface="Consolas"/>
                          <a:cs typeface="Consolas"/>
                          <a:sym typeface="Consolas"/>
                        </a:rPr>
                        <a:t>) </a:t>
                      </a:r>
                      <a:r>
                        <a:rPr lang="es" sz="1600" u="none" cap="none" strike="noStrike">
                          <a:solidFill>
                            <a:srgbClr val="FFFFFF"/>
                          </a:solidFill>
                          <a:highlight>
                            <a:srgbClr val="000000"/>
                          </a:highlight>
                          <a:latin typeface="Consolas"/>
                          <a:ea typeface="Consolas"/>
                          <a:cs typeface="Consolas"/>
                          <a:sym typeface="Consolas"/>
                        </a:rPr>
                        <a:t>Ahora agregamos un título</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600" u="none" cap="none" strike="noStrike">
                          <a:solidFill>
                            <a:srgbClr val="FFFF00"/>
                          </a:solidFill>
                          <a:highlight>
                            <a:srgbClr val="000000"/>
                          </a:highlight>
                          <a:latin typeface="Consolas"/>
                          <a:ea typeface="Consolas"/>
                          <a:cs typeface="Consolas"/>
                          <a:sym typeface="Consolas"/>
                        </a:rPr>
                        <a:t>6bcff19 </a:t>
                      </a:r>
                      <a:r>
                        <a:rPr lang="es" sz="1600" u="none" cap="none" strike="noStrike">
                          <a:solidFill>
                            <a:srgbClr val="FFFFFF"/>
                          </a:solidFill>
                          <a:latin typeface="Consolas"/>
                          <a:ea typeface="Consolas"/>
                          <a:cs typeface="Consolas"/>
                          <a:sym typeface="Consolas"/>
                        </a:rPr>
                        <a:t>Agregar un texto al index.html</a:t>
                      </a:r>
                      <a:endParaRPr sz="16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Consolas"/>
                          <a:ea typeface="Consolas"/>
                          <a:cs typeface="Consolas"/>
                          <a:sym typeface="Consolas"/>
                        </a:rPr>
                        <a:t>41e6121 </a:t>
                      </a:r>
                      <a:r>
                        <a:rPr lang="es" sz="1600" u="none" cap="none" strike="noStrike">
                          <a:solidFill>
                            <a:srgbClr val="00FFFF"/>
                          </a:solidFill>
                          <a:highlight>
                            <a:srgbClr val="000000"/>
                          </a:highlight>
                          <a:latin typeface="Consolas"/>
                          <a:ea typeface="Consolas"/>
                          <a:cs typeface="Consolas"/>
                          <a:sym typeface="Consolas"/>
                        </a:rPr>
                        <a:t>(master) </a:t>
                      </a:r>
                      <a:r>
                        <a:rPr lang="es" sz="1600" u="none" cap="none" strike="noStrike">
                          <a:solidFill>
                            <a:srgbClr val="FFFFFF"/>
                          </a:solidFill>
                          <a:highlight>
                            <a:srgbClr val="000000"/>
                          </a:highlight>
                          <a:latin typeface="Consolas"/>
                          <a:ea typeface="Consolas"/>
                          <a:cs typeface="Consolas"/>
                          <a:sym typeface="Consolas"/>
                        </a:rPr>
                        <a:t>Primer archivo del repositorio</a:t>
                      </a:r>
                      <a:endParaRPr sz="1600"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Consolas"/>
                          <a:ea typeface="Consolas"/>
                          <a:cs typeface="Consolas"/>
                          <a:sym typeface="Consolas"/>
                        </a:rPr>
                        <a:t>john@MyShopSolutions</a:t>
                      </a:r>
                      <a:r>
                        <a:rPr lang="es" sz="1600" u="none" cap="none" strike="noStrike">
                          <a:solidFill>
                            <a:srgbClr val="FF00FF"/>
                          </a:solidFill>
                          <a:highlight>
                            <a:srgbClr val="000000"/>
                          </a:highlight>
                          <a:latin typeface="Consolas"/>
                          <a:ea typeface="Consolas"/>
                          <a:cs typeface="Consolas"/>
                          <a:sym typeface="Consolas"/>
                        </a:rPr>
                        <a:t> :~</a:t>
                      </a:r>
                      <a:r>
                        <a:rPr lang="es" sz="1600" u="none" cap="none" strike="noStrike">
                          <a:solidFill>
                            <a:srgbClr val="FFFF00"/>
                          </a:solidFill>
                          <a:highlight>
                            <a:srgbClr val="000000"/>
                          </a:highlight>
                          <a:latin typeface="Consolas"/>
                          <a:ea typeface="Consolas"/>
                          <a:cs typeface="Consolas"/>
                          <a:sym typeface="Consolas"/>
                        </a:rPr>
                        <a:t>/Documents/Proyectos_Coder/mi_repositorio</a:t>
                      </a:r>
                      <a:r>
                        <a:rPr lang="es" sz="1600" u="none" cap="none" strike="noStrike">
                          <a:solidFill>
                            <a:srgbClr val="F3F3F3"/>
                          </a:solidFill>
                          <a:highlight>
                            <a:srgbClr val="000000"/>
                          </a:highlight>
                          <a:latin typeface="Consolas"/>
                          <a:ea typeface="Consolas"/>
                          <a:cs typeface="Consolas"/>
                          <a:sym typeface="Consolas"/>
                        </a:rPr>
                        <a:t>$ </a:t>
                      </a:r>
                      <a:endParaRPr sz="1600" u="none" cap="none" strike="noStrike">
                        <a:solidFill>
                          <a:srgbClr val="999999"/>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GIT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10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22" name="Google Shape;722;p102"/>
          <p:cNvGrpSpPr/>
          <p:nvPr/>
        </p:nvGrpSpPr>
        <p:grpSpPr>
          <a:xfrm>
            <a:off x="8212551" y="169348"/>
            <a:ext cx="738900" cy="738900"/>
            <a:chOff x="473351" y="619523"/>
            <a:chExt cx="738900" cy="738900"/>
          </a:xfrm>
        </p:grpSpPr>
        <p:sp>
          <p:nvSpPr>
            <p:cNvPr id="723" name="Google Shape;723;p10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4" name="Google Shape;724;p10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25" name="Google Shape;725;p102"/>
          <p:cNvSpPr txBox="1"/>
          <p:nvPr/>
        </p:nvSpPr>
        <p:spPr>
          <a:xfrm>
            <a:off x="159788" y="321750"/>
            <a:ext cx="8268900" cy="58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2900">
                <a:solidFill>
                  <a:schemeClr val="dk1"/>
                </a:solidFill>
                <a:latin typeface="DM Sans"/>
                <a:ea typeface="DM Sans"/>
                <a:cs typeface="DM Sans"/>
                <a:sym typeface="DM Sans"/>
              </a:rPr>
              <a:t>GIT CHECKOUT: MOVERNOS A UN COMMIT</a:t>
            </a:r>
            <a:endParaRPr b="1" sz="2900">
              <a:solidFill>
                <a:schemeClr val="dk1"/>
              </a:solidFill>
              <a:latin typeface="DM Sans"/>
              <a:ea typeface="DM Sans"/>
              <a:cs typeface="DM Sans"/>
              <a:sym typeface="DM Sans"/>
            </a:endParaRPr>
          </a:p>
        </p:txBody>
      </p:sp>
      <p:graphicFrame>
        <p:nvGraphicFramePr>
          <p:cNvPr id="726" name="Google Shape;726;p102"/>
          <p:cNvGraphicFramePr/>
          <p:nvPr/>
        </p:nvGraphicFramePr>
        <p:xfrm>
          <a:off x="657625" y="978913"/>
          <a:ext cx="3000000" cy="3000000"/>
        </p:xfrm>
        <a:graphic>
          <a:graphicData uri="http://schemas.openxmlformats.org/drawingml/2006/table">
            <a:tbl>
              <a:tblPr>
                <a:noFill/>
                <a:tableStyleId>{8E1507D3-3113-45A4-BFA2-3350EBB84662}</a:tableStyleId>
              </a:tblPr>
              <a:tblGrid>
                <a:gridCol w="8061175"/>
              </a:tblGrid>
              <a:tr h="3642700">
                <a:tc>
                  <a:txBody>
                    <a:bodyPr/>
                    <a:lstStyle/>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999999"/>
                          </a:solidFill>
                          <a:highlight>
                            <a:srgbClr val="000000"/>
                          </a:highlight>
                          <a:latin typeface="Consolas"/>
                          <a:ea typeface="Consolas"/>
                          <a:cs typeface="Consolas"/>
                          <a:sym typeface="Consolas"/>
                        </a:rPr>
                        <a:t>/* Supongamos que me equivoqué en agregar el título, quiero volver al punto anterior del texto, busco el número de commit y me muevo hacia ese punto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 git checkout </a:t>
                      </a:r>
                      <a:r>
                        <a:rPr lang="es" u="none" cap="none" strike="noStrike">
                          <a:solidFill>
                            <a:srgbClr val="FFFFFF"/>
                          </a:solidFill>
                          <a:highlight>
                            <a:srgbClr val="000000"/>
                          </a:highlight>
                          <a:latin typeface="Consolas"/>
                          <a:ea typeface="Consolas"/>
                          <a:cs typeface="Consolas"/>
                          <a:sym typeface="Consolas"/>
                        </a:rPr>
                        <a:t>6bcff19</a:t>
                      </a:r>
                      <a:endParaRPr u="none" cap="none" strike="noStrike">
                        <a:solidFill>
                          <a:srgbClr val="FF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Note: checking out </a:t>
                      </a:r>
                      <a:r>
                        <a:rPr lang="es" u="none" cap="none" strike="noStrike">
                          <a:solidFill>
                            <a:srgbClr val="FFFFFF"/>
                          </a:solidFill>
                          <a:highlight>
                            <a:srgbClr val="000000"/>
                          </a:highlight>
                          <a:latin typeface="Consolas"/>
                          <a:ea typeface="Consolas"/>
                          <a:cs typeface="Consolas"/>
                          <a:sym typeface="Consolas"/>
                        </a:rPr>
                        <a:t>6bcff19</a:t>
                      </a:r>
                      <a:r>
                        <a:rPr lang="es" u="none" cap="none" strike="noStrike">
                          <a:solidFill>
                            <a:srgbClr val="F3F3F3"/>
                          </a:solidFill>
                          <a:highlight>
                            <a:srgbClr val="000000"/>
                          </a:highlight>
                          <a:latin typeface="Consolas"/>
                          <a:ea typeface="Consolas"/>
                          <a:cs typeface="Consolas"/>
                          <a:sym typeface="Consolas"/>
                        </a:rPr>
                        <a: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You are in 'detached HEAD' state. You can look around, make experimental</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changes and commit them, and you can discard any commits you make in this</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state without impacting any branches by performing another checkout.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If you want to create a new branch to retain commits you create, you may</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do so (now or later) by using -b with the checkout command again. Example:</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  git checkout -b &lt;new-branch-name&gt;</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u="none" cap="none" strike="noStrike">
                          <a:solidFill>
                            <a:srgbClr val="F3F3F3"/>
                          </a:solidFill>
                          <a:highlight>
                            <a:srgbClr val="000000"/>
                          </a:highlight>
                          <a:latin typeface="Consolas"/>
                          <a:ea typeface="Consolas"/>
                          <a:cs typeface="Consolas"/>
                          <a:sym typeface="Consolas"/>
                        </a:rPr>
                        <a:t>HEAD is now at </a:t>
                      </a:r>
                      <a:r>
                        <a:rPr lang="es" u="none" cap="none" strike="noStrike">
                          <a:solidFill>
                            <a:srgbClr val="FFFFFF"/>
                          </a:solidFill>
                          <a:highlight>
                            <a:srgbClr val="000000"/>
                          </a:highlight>
                          <a:latin typeface="Consolas"/>
                          <a:ea typeface="Consolas"/>
                          <a:cs typeface="Consolas"/>
                          <a:sym typeface="Consolas"/>
                        </a:rPr>
                        <a:t>6bcff19</a:t>
                      </a:r>
                      <a:r>
                        <a:rPr lang="es" u="none" cap="none" strike="noStrike">
                          <a:solidFill>
                            <a:srgbClr val="F3F3F3"/>
                          </a:solidFill>
                          <a:highlight>
                            <a:srgbClr val="000000"/>
                          </a:highlight>
                          <a:latin typeface="Consolas"/>
                          <a:ea typeface="Consolas"/>
                          <a:cs typeface="Consolas"/>
                          <a:sym typeface="Consolas"/>
                        </a:rPr>
                        <a:t>... Agregar un texto al index.html</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10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32" name="Google Shape;732;p103"/>
          <p:cNvGrpSpPr/>
          <p:nvPr/>
        </p:nvGrpSpPr>
        <p:grpSpPr>
          <a:xfrm>
            <a:off x="8212551" y="169348"/>
            <a:ext cx="738900" cy="738900"/>
            <a:chOff x="473351" y="619523"/>
            <a:chExt cx="738900" cy="738900"/>
          </a:xfrm>
        </p:grpSpPr>
        <p:sp>
          <p:nvSpPr>
            <p:cNvPr id="733" name="Google Shape;733;p10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4" name="Google Shape;734;p10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35" name="Google Shape;735;p103"/>
          <p:cNvSpPr txBox="1"/>
          <p:nvPr/>
        </p:nvSpPr>
        <p:spPr>
          <a:xfrm>
            <a:off x="207663" y="238650"/>
            <a:ext cx="8268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CHECKOUT: </a:t>
            </a:r>
            <a:endParaRPr b="1" sz="35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MOVERNOS A UN COMMIT</a:t>
            </a:r>
            <a:endParaRPr b="1" sz="3500">
              <a:solidFill>
                <a:schemeClr val="dk1"/>
              </a:solidFill>
              <a:latin typeface="DM Sans"/>
              <a:ea typeface="DM Sans"/>
              <a:cs typeface="DM Sans"/>
              <a:sym typeface="DM Sans"/>
            </a:endParaRPr>
          </a:p>
        </p:txBody>
      </p:sp>
      <p:graphicFrame>
        <p:nvGraphicFramePr>
          <p:cNvPr id="736" name="Google Shape;736;p103"/>
          <p:cNvGraphicFramePr/>
          <p:nvPr/>
        </p:nvGraphicFramePr>
        <p:xfrm>
          <a:off x="1027113" y="1595050"/>
          <a:ext cx="3000000" cy="3000000"/>
        </p:xfrm>
        <a:graphic>
          <a:graphicData uri="http://schemas.openxmlformats.org/drawingml/2006/table">
            <a:tbl>
              <a:tblPr>
                <a:noFill/>
                <a:tableStyleId>{8E1507D3-3113-45A4-BFA2-3350EBB84662}</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rgbClr val="000000"/>
                          </a:highlight>
                          <a:latin typeface="Consolas"/>
                          <a:ea typeface="Consolas"/>
                          <a:cs typeface="Consolas"/>
                          <a:sym typeface="Consolas"/>
                        </a:rPr>
                        <a:t>/* Si verifico donde estoy parado con git branch, se puede observar que se está en el commit y el index.html ha cambiado*/</a:t>
                      </a:r>
                      <a:endParaRPr sz="1800"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FFF00"/>
                          </a:solidFill>
                          <a:highlight>
                            <a:srgbClr val="000000"/>
                          </a:highlight>
                          <a:latin typeface="Consolas"/>
                          <a:ea typeface="Consolas"/>
                          <a:cs typeface="Consolas"/>
                          <a:sym typeface="Consolas"/>
                        </a:rPr>
                        <a:t>/Documents/Proyectos_Coder/mi_repositorio</a:t>
                      </a:r>
                      <a:r>
                        <a:rPr lang="es" sz="1800" u="none" cap="none" strike="noStrike">
                          <a:solidFill>
                            <a:srgbClr val="F3F3F3"/>
                          </a:solidFill>
                          <a:highlight>
                            <a:srgbClr val="000000"/>
                          </a:highlight>
                          <a:latin typeface="Consolas"/>
                          <a:ea typeface="Consolas"/>
                          <a:cs typeface="Consolas"/>
                          <a:sym typeface="Consolas"/>
                        </a:rPr>
                        <a:t>$</a:t>
                      </a:r>
                      <a:r>
                        <a:rPr lang="es" sz="1800" u="none" cap="none" strike="noStrike">
                          <a:solidFill>
                            <a:srgbClr val="F3F3F3"/>
                          </a:solidFill>
                          <a:highlight>
                            <a:srgbClr val="000000"/>
                          </a:highlight>
                          <a:latin typeface="Consolas"/>
                          <a:ea typeface="Consolas"/>
                          <a:cs typeface="Consolas"/>
                          <a:sym typeface="Consolas"/>
                        </a:rPr>
                        <a:t> git branch</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FF"/>
                          </a:solidFill>
                          <a:highlight>
                            <a:srgbClr val="000000"/>
                          </a:highlight>
                          <a:latin typeface="Consolas"/>
                          <a:ea typeface="Consolas"/>
                          <a:cs typeface="Consolas"/>
                          <a:sym typeface="Consolas"/>
                        </a:rPr>
                        <a:t>* (HEAD detached at 6bcff19)</a:t>
                      </a:r>
                      <a:endParaRPr sz="1800"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3F3F3"/>
                          </a:solidFill>
                          <a:highlight>
                            <a:srgbClr val="000000"/>
                          </a:highlight>
                          <a:latin typeface="Consolas"/>
                          <a:ea typeface="Consolas"/>
                          <a:cs typeface="Consolas"/>
                          <a:sym typeface="Consolas"/>
                        </a:rPr>
                        <a:t>  master</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F3F3F3"/>
                          </a:solidFill>
                          <a:highlight>
                            <a:srgbClr val="000000"/>
                          </a:highlight>
                          <a:latin typeface="Consolas"/>
                          <a:ea typeface="Consolas"/>
                          <a:cs typeface="Consolas"/>
                          <a:sym typeface="Consolas"/>
                        </a:rPr>
                        <a:t>  nueva_rama</a:t>
                      </a:r>
                      <a:endParaRPr sz="1800"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00FF00"/>
                          </a:solidFill>
                          <a:highlight>
                            <a:srgbClr val="000000"/>
                          </a:highlight>
                          <a:latin typeface="Consolas"/>
                          <a:ea typeface="Consolas"/>
                          <a:cs typeface="Consolas"/>
                          <a:sym typeface="Consolas"/>
                        </a:rPr>
                        <a:t>john@MyShopSolutions</a:t>
                      </a:r>
                      <a:r>
                        <a:rPr lang="es" sz="1800" u="none" cap="none" strike="noStrike">
                          <a:solidFill>
                            <a:srgbClr val="FF00FF"/>
                          </a:solidFill>
                          <a:highlight>
                            <a:srgbClr val="000000"/>
                          </a:highlight>
                          <a:latin typeface="Consolas"/>
                          <a:ea typeface="Consolas"/>
                          <a:cs typeface="Consolas"/>
                          <a:sym typeface="Consolas"/>
                        </a:rPr>
                        <a:t> :~</a:t>
                      </a:r>
                      <a:r>
                        <a:rPr lang="es" sz="1800" u="none" cap="none" strike="noStrike">
                          <a:solidFill>
                            <a:srgbClr val="FFFF00"/>
                          </a:solidFill>
                          <a:highlight>
                            <a:srgbClr val="000000"/>
                          </a:highlight>
                          <a:latin typeface="Consolas"/>
                          <a:ea typeface="Consolas"/>
                          <a:cs typeface="Consolas"/>
                          <a:sym typeface="Consolas"/>
                        </a:rPr>
                        <a:t>/Documents/Proyectos_Coder/mi_repositorio</a:t>
                      </a:r>
                      <a:r>
                        <a:rPr lang="es" sz="1800" u="none" cap="none" strike="noStrike">
                          <a:solidFill>
                            <a:srgbClr val="F3F3F3"/>
                          </a:solidFill>
                          <a:highlight>
                            <a:srgbClr val="000000"/>
                          </a:highlight>
                          <a:latin typeface="Consolas"/>
                          <a:ea typeface="Consolas"/>
                          <a:cs typeface="Consolas"/>
                          <a:sym typeface="Consolas"/>
                        </a:rPr>
                        <a:t>$</a:t>
                      </a:r>
                      <a:endParaRPr sz="1800"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MERGE</a:t>
            </a:r>
            <a:endParaRPr b="1" i="0" sz="4000" u="none" cap="none" strike="noStrike">
              <a:solidFill>
                <a:schemeClr val="dk1"/>
              </a:solidFill>
              <a:latin typeface="DM Sans"/>
              <a:ea typeface="DM Sans"/>
              <a:cs typeface="DM Sans"/>
              <a:sym typeface="DM Sans"/>
            </a:endParaRPr>
          </a:p>
        </p:txBody>
      </p:sp>
      <p:sp>
        <p:nvSpPr>
          <p:cNvPr id="742" name="Google Shape;742;p104"/>
          <p:cNvSpPr txBox="1"/>
          <p:nvPr/>
        </p:nvSpPr>
        <p:spPr>
          <a:xfrm>
            <a:off x="4527575" y="1592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vez que tenemos una rama (o más), podemos experimentar características nuevas, y luego FUSIONARLAS con la rama MASTER.</a:t>
            </a:r>
            <a:endParaRPr sz="1350">
              <a:latin typeface="DM Sans"/>
              <a:ea typeface="DM Sans"/>
              <a:cs typeface="DM Sans"/>
              <a:sym typeface="DM Sans"/>
            </a:endParaRPr>
          </a:p>
        </p:txBody>
      </p:sp>
      <p:pic>
        <p:nvPicPr>
          <p:cNvPr id="743" name="Google Shape;743;p104"/>
          <p:cNvPicPr preferRelativeResize="0"/>
          <p:nvPr/>
        </p:nvPicPr>
        <p:blipFill rotWithShape="1">
          <a:blip r:embed="rId3">
            <a:alphaModFix/>
          </a:blip>
          <a:srcRect b="0" l="0" r="0" t="0"/>
          <a:stretch/>
        </p:blipFill>
        <p:spPr>
          <a:xfrm>
            <a:off x="439725" y="1480973"/>
            <a:ext cx="3834598" cy="2954126"/>
          </a:xfrm>
          <a:prstGeom prst="rect">
            <a:avLst/>
          </a:prstGeom>
          <a:noFill/>
          <a:ln>
            <a:noFill/>
          </a:ln>
        </p:spPr>
      </p:pic>
      <p:pic>
        <p:nvPicPr>
          <p:cNvPr id="744" name="Google Shape;744;p104"/>
          <p:cNvPicPr preferRelativeResize="0"/>
          <p:nvPr/>
        </p:nvPicPr>
        <p:blipFill rotWithShape="1">
          <a:blip r:embed="rId4">
            <a:alphaModFix/>
          </a:blip>
          <a:srcRect b="0" l="0" r="0" t="0"/>
          <a:stretch/>
        </p:blipFill>
        <p:spPr>
          <a:xfrm>
            <a:off x="4622078" y="2607900"/>
            <a:ext cx="3266376" cy="17645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0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750" name="Google Shape;750;p105"/>
          <p:cNvGrpSpPr/>
          <p:nvPr/>
        </p:nvGrpSpPr>
        <p:grpSpPr>
          <a:xfrm>
            <a:off x="8212551" y="169348"/>
            <a:ext cx="738900" cy="738900"/>
            <a:chOff x="473351" y="619523"/>
            <a:chExt cx="738900" cy="738900"/>
          </a:xfrm>
        </p:grpSpPr>
        <p:sp>
          <p:nvSpPr>
            <p:cNvPr id="751" name="Google Shape;751;p10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0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53" name="Google Shape;753;p105"/>
          <p:cNvSpPr txBox="1"/>
          <p:nvPr/>
        </p:nvSpPr>
        <p:spPr>
          <a:xfrm>
            <a:off x="207663" y="238650"/>
            <a:ext cx="82689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GIT MERGE</a:t>
            </a:r>
            <a:endParaRPr b="1" sz="3500">
              <a:solidFill>
                <a:schemeClr val="dk1"/>
              </a:solidFill>
              <a:latin typeface="DM Sans"/>
              <a:ea typeface="DM Sans"/>
              <a:cs typeface="DM Sans"/>
              <a:sym typeface="DM Sans"/>
            </a:endParaRPr>
          </a:p>
        </p:txBody>
      </p:sp>
      <p:graphicFrame>
        <p:nvGraphicFramePr>
          <p:cNvPr id="754" name="Google Shape;754;p105"/>
          <p:cNvGraphicFramePr/>
          <p:nvPr/>
        </p:nvGraphicFramePr>
        <p:xfrm>
          <a:off x="270900" y="1094875"/>
          <a:ext cx="3000000" cy="3000000"/>
        </p:xfrm>
        <a:graphic>
          <a:graphicData uri="http://schemas.openxmlformats.org/drawingml/2006/table">
            <a:tbl>
              <a:tblPr>
                <a:noFill/>
                <a:tableStyleId>{8E1507D3-3113-45A4-BFA2-3350EBB84662}</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999999"/>
                          </a:solidFill>
                          <a:highlight>
                            <a:srgbClr val="000000"/>
                          </a:highlight>
                          <a:latin typeface="Consolas"/>
                          <a:ea typeface="Consolas"/>
                          <a:cs typeface="Consolas"/>
                          <a:sym typeface="Consolas"/>
                        </a:rPr>
                        <a:t>/* Paso 1: Ubicarse en la rama master, que es a donde quiero fusionar los cambios usando el comando de git checkout master.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checkout master</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999999"/>
                          </a:solidFill>
                          <a:highlight>
                            <a:srgbClr val="000000"/>
                          </a:highlight>
                          <a:latin typeface="Consolas"/>
                          <a:ea typeface="Consolas"/>
                          <a:cs typeface="Consolas"/>
                          <a:sym typeface="Consolas"/>
                        </a:rPr>
                        <a:t>/* Paso 2: Verificar que estoy en master con git branch. Se puede observar en el archivo de index.html que no tiene ni título ni texto. */</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branch</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FF"/>
                          </a:solidFill>
                          <a:highlight>
                            <a:srgbClr val="000000"/>
                          </a:highlight>
                          <a:latin typeface="Consolas"/>
                          <a:ea typeface="Consolas"/>
                          <a:cs typeface="Consolas"/>
                          <a:sym typeface="Consolas"/>
                        </a:rPr>
                        <a:t>*master</a:t>
                      </a:r>
                      <a:endParaRPr u="none" cap="none" strike="noStrike">
                        <a:solidFill>
                          <a:srgbClr val="00FFFF"/>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Nueva_rama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999999"/>
                          </a:solidFill>
                          <a:highlight>
                            <a:srgbClr val="000000"/>
                          </a:highlight>
                          <a:latin typeface="Consolas"/>
                          <a:ea typeface="Consolas"/>
                          <a:cs typeface="Consolas"/>
                          <a:sym typeface="Consolas"/>
                        </a:rPr>
                        <a:t>/* Paso 3: Realizar la fusión. Hacer el merge con el comando git merge nueva_rama*/</a:t>
                      </a:r>
                      <a:endParaRPr u="none" cap="none" strike="noStrike">
                        <a:solidFill>
                          <a:srgbClr val="999999"/>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00FF00"/>
                          </a:solidFill>
                          <a:highlight>
                            <a:srgbClr val="000000"/>
                          </a:highlight>
                          <a:latin typeface="Consolas"/>
                          <a:ea typeface="Consolas"/>
                          <a:cs typeface="Consolas"/>
                          <a:sym typeface="Consolas"/>
                        </a:rPr>
                        <a:t>john@MyShopSolutions</a:t>
                      </a:r>
                      <a:r>
                        <a:rPr lang="es" u="none" cap="none" strike="noStrike">
                          <a:solidFill>
                            <a:srgbClr val="FF00FF"/>
                          </a:solidFill>
                          <a:highlight>
                            <a:srgbClr val="000000"/>
                          </a:highlight>
                          <a:latin typeface="Consolas"/>
                          <a:ea typeface="Consolas"/>
                          <a:cs typeface="Consolas"/>
                          <a:sym typeface="Consolas"/>
                        </a:rPr>
                        <a:t> :~</a:t>
                      </a:r>
                      <a:r>
                        <a:rPr lang="es" u="none" cap="none" strike="noStrike">
                          <a:solidFill>
                            <a:srgbClr val="FFFF00"/>
                          </a:solidFill>
                          <a:highlight>
                            <a:srgbClr val="000000"/>
                          </a:highlight>
                          <a:latin typeface="Consolas"/>
                          <a:ea typeface="Consolas"/>
                          <a:cs typeface="Consolas"/>
                          <a:sym typeface="Consolas"/>
                        </a:rPr>
                        <a:t>/Documents/Proyectos_Coder/mi_repositorio</a:t>
                      </a:r>
                      <a:r>
                        <a:rPr lang="es" u="none" cap="none" strike="noStrike">
                          <a:solidFill>
                            <a:srgbClr val="F3F3F3"/>
                          </a:solidFill>
                          <a:highlight>
                            <a:srgbClr val="000000"/>
                          </a:highlight>
                          <a:latin typeface="Consolas"/>
                          <a:ea typeface="Consolas"/>
                          <a:cs typeface="Consolas"/>
                          <a:sym typeface="Consolas"/>
                        </a:rPr>
                        <a:t>$</a:t>
                      </a:r>
                      <a:r>
                        <a:rPr lang="es" u="none" cap="none" strike="noStrike">
                          <a:solidFill>
                            <a:srgbClr val="F3F3F3"/>
                          </a:solidFill>
                          <a:highlight>
                            <a:srgbClr val="000000"/>
                          </a:highlight>
                          <a:latin typeface="Consolas"/>
                          <a:ea typeface="Consolas"/>
                          <a:cs typeface="Consolas"/>
                          <a:sym typeface="Consolas"/>
                        </a:rPr>
                        <a:t>  git merge nueva_rama</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Updating 41e6121..fc59b88</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Fast-forward</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s" u="none" cap="none" strike="noStrike">
                          <a:solidFill>
                            <a:srgbClr val="F3F3F3"/>
                          </a:solidFill>
                          <a:highlight>
                            <a:srgbClr val="000000"/>
                          </a:highlight>
                          <a:latin typeface="Consolas"/>
                          <a:ea typeface="Consolas"/>
                          <a:cs typeface="Consolas"/>
                          <a:sym typeface="Consolas"/>
                        </a:rPr>
                        <a:t> index.html | 2 ++</a:t>
                      </a:r>
                      <a:endParaRPr u="none" cap="none" strike="noStrike">
                        <a:solidFill>
                          <a:srgbClr val="F3F3F3"/>
                        </a:solidFill>
                        <a:highlight>
                          <a:srgbClr val="000000"/>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lang="es" u="none" cap="none" strike="noStrike">
                          <a:solidFill>
                            <a:srgbClr val="F3F3F3"/>
                          </a:solidFill>
                          <a:highlight>
                            <a:srgbClr val="000000"/>
                          </a:highlight>
                          <a:latin typeface="Consolas"/>
                          <a:ea typeface="Consolas"/>
                          <a:cs typeface="Consolas"/>
                          <a:sym typeface="Consolas"/>
                        </a:rPr>
                        <a:t> 1 file changed, 2 insertions(+)</a:t>
                      </a:r>
                      <a:endParaRPr u="none" cap="none" strike="noStrike">
                        <a:solidFill>
                          <a:srgbClr val="F3F3F3"/>
                        </a:solidFill>
                        <a:highlight>
                          <a:srgbClr val="000000"/>
                        </a:highlight>
                        <a:latin typeface="Consolas"/>
                        <a:ea typeface="Consolas"/>
                        <a:cs typeface="Consolas"/>
                        <a:sym typeface="Consolas"/>
                      </a:endParaRPr>
                    </a:p>
                  </a:txBody>
                  <a:tcPr marT="63500" marB="63500" marR="63500" marL="63500">
                    <a:solidFill>
                      <a:srgbClr val="000000"/>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760" name="Google Shape;760;p106"/>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766" name="Google Shape;766;p10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767" name="Google Shape;767;p107"/>
          <p:cNvGrpSpPr/>
          <p:nvPr/>
        </p:nvGrpSpPr>
        <p:grpSpPr>
          <a:xfrm>
            <a:off x="473351" y="619523"/>
            <a:ext cx="738900" cy="738900"/>
            <a:chOff x="473351" y="619523"/>
            <a:chExt cx="738900" cy="738900"/>
          </a:xfrm>
        </p:grpSpPr>
        <p:sp>
          <p:nvSpPr>
            <p:cNvPr id="768" name="Google Shape;768;p1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9" name="Google Shape;769;p10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GIT: resumen</a:t>
            </a:r>
            <a:endParaRPr b="1" i="0" sz="4000" u="none" cap="none" strike="noStrike">
              <a:solidFill>
                <a:schemeClr val="dk1"/>
              </a:solidFill>
              <a:latin typeface="DM Sans"/>
              <a:ea typeface="DM Sans"/>
              <a:cs typeface="DM Sans"/>
              <a:sym typeface="DM Sans"/>
            </a:endParaRPr>
          </a:p>
        </p:txBody>
      </p:sp>
      <p:sp>
        <p:nvSpPr>
          <p:cNvPr id="775" name="Google Shape;775;p108"/>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init</a:t>
            </a:r>
            <a:r>
              <a:rPr lang="es" sz="1350">
                <a:latin typeface="DM Sans"/>
                <a:ea typeface="DM Sans"/>
                <a:cs typeface="DM Sans"/>
                <a:sym typeface="DM Sans"/>
              </a:rPr>
              <a:t>: indicarle que en ese directorio, donde ejecutamos este comando, será usado con GIT.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add .</a:t>
            </a:r>
            <a:r>
              <a:rPr lang="es" sz="1350">
                <a:latin typeface="DM Sans"/>
                <a:ea typeface="DM Sans"/>
                <a:cs typeface="DM Sans"/>
                <a:sym typeface="DM Sans"/>
              </a:rPr>
              <a:t>: agregar todos los archivos creados, modificados, eliminados al estado 2 (stage)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commit -m “Mensaje”</a:t>
            </a:r>
            <a:r>
              <a:rPr lang="es" sz="1350">
                <a:latin typeface="DM Sans"/>
                <a:ea typeface="DM Sans"/>
                <a:cs typeface="DM Sans"/>
                <a:sym typeface="DM Sans"/>
              </a:rPr>
              <a:t>: mensaje obligatorio para indicar que hemos cambiado por ejemplo, al estado 3.</a:t>
            </a:r>
            <a:endParaRPr sz="1350">
              <a:latin typeface="DM Sans"/>
              <a:ea typeface="DM Sans"/>
              <a:cs typeface="DM Sans"/>
              <a:sym typeface="DM Sans"/>
            </a:endParaRPr>
          </a:p>
        </p:txBody>
      </p:sp>
      <p:sp>
        <p:nvSpPr>
          <p:cNvPr id="776" name="Google Shape;776;p108"/>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log --online</a:t>
            </a:r>
            <a:r>
              <a:rPr lang="es" sz="1350">
                <a:latin typeface="DM Sans"/>
                <a:ea typeface="DM Sans"/>
                <a:cs typeface="DM Sans"/>
                <a:sym typeface="DM Sans"/>
              </a:rPr>
              <a:t>: para conocer los códigos de los commits realizados.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checkout rama</a:t>
            </a:r>
            <a:r>
              <a:rPr lang="es" sz="1350">
                <a:latin typeface="DM Sans"/>
                <a:ea typeface="DM Sans"/>
                <a:cs typeface="DM Sans"/>
                <a:sym typeface="DM Sans"/>
              </a:rPr>
              <a:t>: para cambiar de rama o ir a un commit específico (debemos conocer su código anteriormente)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merge rama</a:t>
            </a:r>
            <a:r>
              <a:rPr lang="es" sz="1350">
                <a:latin typeface="DM Sans"/>
                <a:ea typeface="DM Sans"/>
                <a:cs typeface="DM Sans"/>
                <a:sym typeface="DM Sans"/>
              </a:rPr>
              <a:t>: debemos estar en MASTER para fusionar.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highlight>
                  <a:schemeClr val="accent6"/>
                </a:highlight>
                <a:latin typeface="DM Sans"/>
                <a:ea typeface="DM Sans"/>
                <a:cs typeface="DM Sans"/>
                <a:sym typeface="DM Sans"/>
              </a:rPr>
              <a:t>git branch rama</a:t>
            </a:r>
            <a:r>
              <a:rPr lang="es" sz="1350">
                <a:latin typeface="DM Sans"/>
                <a:ea typeface="DM Sans"/>
                <a:cs typeface="DM Sans"/>
                <a:sym typeface="DM Sans"/>
              </a:rPr>
              <a:t>: creación de una rama (si queremos eliminar una rama ponemos git branch -D nombre-rama).</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9"/>
          <p:cNvSpPr txBox="1"/>
          <p:nvPr/>
        </p:nvSpPr>
        <p:spPr>
          <a:xfrm>
            <a:off x="473350" y="1626100"/>
            <a:ext cx="75471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rgbClr val="DEFC52"/>
                </a:solidFill>
                <a:latin typeface="DM Sans"/>
                <a:ea typeface="DM Sans"/>
                <a:cs typeface="DM Sans"/>
                <a:sym typeface="DM Sans"/>
              </a:rPr>
              <a:t>¡Con lo visto hoy, podemos manejar GIT de forma básica y tener nuestro repositorio local!</a:t>
            </a:r>
            <a:endParaRPr b="1" i="0" sz="2500" u="none" cap="none" strike="noStrike">
              <a:solidFill>
                <a:srgbClr val="DEFC52"/>
              </a:solidFill>
              <a:latin typeface="DM Sans"/>
              <a:ea typeface="DM Sans"/>
              <a:cs typeface="DM Sans"/>
              <a:sym typeface="DM Sans"/>
            </a:endParaRPr>
          </a:p>
        </p:txBody>
      </p:sp>
      <p:grpSp>
        <p:nvGrpSpPr>
          <p:cNvPr id="782" name="Google Shape;782;p109"/>
          <p:cNvGrpSpPr/>
          <p:nvPr/>
        </p:nvGrpSpPr>
        <p:grpSpPr>
          <a:xfrm>
            <a:off x="457338" y="468286"/>
            <a:ext cx="431100" cy="431100"/>
            <a:chOff x="4616400" y="1950761"/>
            <a:chExt cx="431100" cy="431100"/>
          </a:xfrm>
        </p:grpSpPr>
        <p:sp>
          <p:nvSpPr>
            <p:cNvPr id="783" name="Google Shape;783;p10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10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85" name="Google Shape;785;p10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Clientes gráficos para GIT</a:t>
            </a:r>
            <a:endParaRPr b="1" sz="4000">
              <a:solidFill>
                <a:schemeClr val="dk1"/>
              </a:solidFill>
              <a:latin typeface="DM Sans"/>
              <a:ea typeface="DM Sans"/>
              <a:cs typeface="DM Sans"/>
              <a:sym typeface="DM Sans"/>
            </a:endParaRPr>
          </a:p>
        </p:txBody>
      </p:sp>
      <p:sp>
        <p:nvSpPr>
          <p:cNvPr id="791" name="Google Shape;791;p110"/>
          <p:cNvSpPr txBox="1"/>
          <p:nvPr/>
        </p:nvSpPr>
        <p:spPr>
          <a:xfrm>
            <a:off x="457725" y="2211625"/>
            <a:ext cx="4730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792" name="Google Shape;792;p110"/>
          <p:cNvSpPr txBox="1"/>
          <p:nvPr/>
        </p:nvSpPr>
        <p:spPr>
          <a:xfrm>
            <a:off x="86200" y="4664575"/>
            <a:ext cx="477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DM Sans"/>
              <a:ea typeface="DM Sans"/>
              <a:cs typeface="DM Sans"/>
              <a:sym typeface="DM Sans"/>
            </a:endParaRPr>
          </a:p>
        </p:txBody>
      </p:sp>
      <p:pic>
        <p:nvPicPr>
          <p:cNvPr id="793" name="Google Shape;793;p110"/>
          <p:cNvPicPr preferRelativeResize="0"/>
          <p:nvPr/>
        </p:nvPicPr>
        <p:blipFill rotWithShape="1">
          <a:blip r:embed="rId3">
            <a:alphaModFix/>
          </a:blip>
          <a:srcRect b="0" l="0" r="0" t="0"/>
          <a:stretch/>
        </p:blipFill>
        <p:spPr>
          <a:xfrm>
            <a:off x="4429350" y="1955450"/>
            <a:ext cx="4238400" cy="2119200"/>
          </a:xfrm>
          <a:prstGeom prst="rect">
            <a:avLst/>
          </a:prstGeom>
          <a:noFill/>
          <a:ln>
            <a:noFill/>
          </a:ln>
        </p:spPr>
      </p:pic>
      <p:sp>
        <p:nvSpPr>
          <p:cNvPr id="794" name="Google Shape;794;p110"/>
          <p:cNvSpPr txBox="1"/>
          <p:nvPr/>
        </p:nvSpPr>
        <p:spPr>
          <a:xfrm>
            <a:off x="632175" y="2509500"/>
            <a:ext cx="30000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Git-gui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GitHub Desktop</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GitKraken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SmartGit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SourceTree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grpSp>
        <p:nvGrpSpPr>
          <p:cNvPr id="799" name="Google Shape;799;p111"/>
          <p:cNvGrpSpPr/>
          <p:nvPr/>
        </p:nvGrpSpPr>
        <p:grpSpPr>
          <a:xfrm>
            <a:off x="4202551" y="905623"/>
            <a:ext cx="738900" cy="738900"/>
            <a:chOff x="7208351" y="2467173"/>
            <a:chExt cx="738900" cy="738900"/>
          </a:xfrm>
        </p:grpSpPr>
        <p:sp>
          <p:nvSpPr>
            <p:cNvPr id="800" name="Google Shape;800;p11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11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02" name="Google Shape;802;p111"/>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Segunda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803" name="Google Shape;803;p111"/>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segunda parte del Proyecto Final,  que </a:t>
            </a:r>
            <a:r>
              <a:rPr lang="es" sz="2000">
                <a:solidFill>
                  <a:srgbClr val="EAFF6A"/>
                </a:solidFill>
                <a:latin typeface="DM Sans"/>
                <a:ea typeface="DM Sans"/>
                <a:cs typeface="DM Sans"/>
                <a:sym typeface="DM Sans"/>
              </a:rPr>
              <a:t>nuclea temas vistos entre las clases 5 y 11. </a:t>
            </a:r>
            <a:endParaRPr sz="2000">
              <a:solidFill>
                <a:srgbClr val="EAFF6A"/>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GIT?</a:t>
            </a:r>
            <a:endParaRPr b="1" i="0" sz="4000" u="none" cap="none" strike="noStrike">
              <a:solidFill>
                <a:schemeClr val="dk1"/>
              </a:solidFill>
              <a:latin typeface="DM Sans"/>
              <a:ea typeface="DM Sans"/>
              <a:cs typeface="DM Sans"/>
              <a:sym typeface="DM Sans"/>
            </a:endParaRPr>
          </a:p>
        </p:txBody>
      </p:sp>
      <p:sp>
        <p:nvSpPr>
          <p:cNvPr id="192" name="Google Shape;192;p40"/>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mantener un registro de las modificaciones en nuestro proyecto. Este sistema registra los cambios realizados sobre un archivo o conjunto de archivos a lo largo del tiempo.</a:t>
            </a:r>
            <a:endParaRPr b="0" i="0" sz="1350" u="none" cap="none" strike="noStrike">
              <a:solidFill>
                <a:srgbClr val="000000"/>
              </a:solidFill>
              <a:latin typeface="DM Sans"/>
              <a:ea typeface="DM Sans"/>
              <a:cs typeface="DM Sans"/>
              <a:sym typeface="DM Sans"/>
            </a:endParaRPr>
          </a:p>
        </p:txBody>
      </p:sp>
      <p:pic>
        <p:nvPicPr>
          <p:cNvPr id="193" name="Google Shape;193;p40"/>
          <p:cNvPicPr preferRelativeResize="0"/>
          <p:nvPr/>
        </p:nvPicPr>
        <p:blipFill rotWithShape="1">
          <a:blip r:embed="rId3">
            <a:alphaModFix/>
          </a:blip>
          <a:srcRect b="0" l="0" r="0" t="0"/>
          <a:stretch/>
        </p:blipFill>
        <p:spPr>
          <a:xfrm>
            <a:off x="5496025" y="2514802"/>
            <a:ext cx="2155645" cy="901000"/>
          </a:xfrm>
          <a:prstGeom prst="rect">
            <a:avLst/>
          </a:prstGeom>
          <a:noFill/>
          <a:ln>
            <a:noFill/>
          </a:ln>
        </p:spPr>
      </p:pic>
      <p:sp>
        <p:nvSpPr>
          <p:cNvPr id="194" name="Google Shape;194;p40"/>
          <p:cNvSpPr txBox="1"/>
          <p:nvPr/>
        </p:nvSpPr>
        <p:spPr>
          <a:xfrm>
            <a:off x="86200" y="4664575"/>
            <a:ext cx="477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4"/>
              </a:rPr>
              <a:t>https://git-scm.com/book/es/v2/</a:t>
            </a:r>
            <a:r>
              <a:rPr b="1" i="1" lang="es" sz="1100">
                <a:solidFill>
                  <a:schemeClr val="dk1"/>
                </a:solidFill>
                <a:latin typeface="DM Sans"/>
                <a:ea typeface="DM Sans"/>
                <a:cs typeface="DM Sans"/>
                <a:sym typeface="DM Sans"/>
              </a:rPr>
              <a:t> </a:t>
            </a:r>
            <a:endParaRPr sz="110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814" name="Google Shape;814;p11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Git.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Aprender a usar la terminal.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Usar los comandos básicos de Git.</a:t>
            </a:r>
            <a:endParaRPr sz="1350">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11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¿Qué es GIT?</a:t>
            </a:r>
            <a:endParaRPr b="1" i="0" sz="3500" u="none" cap="none" strike="noStrike">
              <a:solidFill>
                <a:schemeClr val="lt1"/>
              </a:solidFill>
              <a:latin typeface="DM Sans"/>
              <a:ea typeface="DM Sans"/>
              <a:cs typeface="DM Sans"/>
              <a:sym typeface="DM Sans"/>
            </a:endParaRPr>
          </a:p>
        </p:txBody>
      </p:sp>
      <p:sp>
        <p:nvSpPr>
          <p:cNvPr id="201" name="Google Shape;201;p41"/>
          <p:cNvSpPr txBox="1"/>
          <p:nvPr/>
        </p:nvSpPr>
        <p:spPr>
          <a:xfrm>
            <a:off x="5949025" y="20379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GIT es una herramienta que nos permite, en cualquier momento que decidamos, obtener una “instantánea” del estado de cada elemento de nuestro proyecto. Cada una se llama “versión”.</a:t>
            </a:r>
            <a:endParaRPr b="0" i="0" sz="1350" u="none" cap="none" strike="noStrike">
              <a:solidFill>
                <a:srgbClr val="000000"/>
              </a:solidFill>
              <a:latin typeface="DM Sans"/>
              <a:ea typeface="DM Sans"/>
              <a:cs typeface="DM Sans"/>
              <a:sym typeface="DM Sans"/>
            </a:endParaRPr>
          </a:p>
        </p:txBody>
      </p:sp>
      <p:pic>
        <p:nvPicPr>
          <p:cNvPr id="202" name="Google Shape;202;p41"/>
          <p:cNvPicPr preferRelativeResize="0"/>
          <p:nvPr/>
        </p:nvPicPr>
        <p:blipFill rotWithShape="1">
          <a:blip r:embed="rId3">
            <a:alphaModFix/>
          </a:blip>
          <a:srcRect b="0" l="0" r="0" t="0"/>
          <a:stretch/>
        </p:blipFill>
        <p:spPr>
          <a:xfrm>
            <a:off x="1676250" y="1551100"/>
            <a:ext cx="3850498" cy="22391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